
<file path=[Content_Types].xml><?xml version="1.0" encoding="utf-8"?>
<Types xmlns="http://schemas.openxmlformats.org/package/2006/content-types">
  <Default Extension="png" ContentType="image/png"/>
  <Default Extension="webp" ContentType="image/webp"/>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4" r:id="rId19"/>
    <p:sldId id="275" r:id="rId20"/>
    <p:sldId id="276" r:id="rId21"/>
    <p:sldId id="277" r:id="rId22"/>
    <p:sldId id="279" r:id="rId23"/>
    <p:sldId id="280" r:id="rId24"/>
    <p:sldId id="285" r:id="rId25"/>
    <p:sldId id="286" r:id="rId26"/>
    <p:sldId id="287" r:id="rId27"/>
    <p:sldId id="288" r:id="rId28"/>
    <p:sldId id="281" r:id="rId29"/>
    <p:sldId id="289" r:id="rId30"/>
    <p:sldId id="282" r:id="rId31"/>
    <p:sldId id="283" r:id="rId32"/>
    <p:sldId id="290" r:id="rId33"/>
    <p:sldId id="291" r:id="rId34"/>
    <p:sldId id="292" r:id="rId35"/>
    <p:sldId id="29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21" d="100"/>
          <a:sy n="121" d="100"/>
        </p:scale>
        <p:origin x="13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94EE3-4144-4FBB-9B5A-961DB0D14936}" type="datetimeFigureOut">
              <a:rPr lang="en-US" smtClean="0"/>
              <a:t>5/10/2022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E7C381-EEF8-48B6-BDF5-B8FE448A091E}" type="slidenum">
              <a:rPr lang="en-US" smtClean="0"/>
              <a:t>‹#›</a:t>
            </a:fld>
            <a:endParaRPr lang="en-US"/>
          </a:p>
        </p:txBody>
      </p:sp>
    </p:spTree>
    <p:extLst>
      <p:ext uri="{BB962C8B-B14F-4D97-AF65-F5344CB8AC3E}">
        <p14:creationId xmlns:p14="http://schemas.microsoft.com/office/powerpoint/2010/main" val="1329967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2E6CF0-F295-4EA1-AC38-B56BE42903E6}"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325743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E6CF0-F295-4EA1-AC38-B56BE42903E6}"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876081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E6CF0-F295-4EA1-AC38-B56BE42903E6}"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1823729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50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187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2234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6842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705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5340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7394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617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E6CF0-F295-4EA1-AC38-B56BE42903E6}"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5601160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7666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0578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1738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2E6CF0-F295-4EA1-AC38-B56BE42903E6}"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235902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2E6CF0-F295-4EA1-AC38-B56BE42903E6}"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1299711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2E6CF0-F295-4EA1-AC38-B56BE42903E6}" type="datetimeFigureOut">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336261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2E6CF0-F295-4EA1-AC38-B56BE42903E6}" type="datetimeFigureOut">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1658488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E6CF0-F295-4EA1-AC38-B56BE42903E6}" type="datetimeFigureOut">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1046078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2E6CF0-F295-4EA1-AC38-B56BE42903E6}"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9108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2E6CF0-F295-4EA1-AC38-B56BE42903E6}"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C23C9-509A-48F3-BBD2-6B9E89649804}" type="slidenum">
              <a:rPr lang="en-US" smtClean="0"/>
              <a:t>‹#›</a:t>
            </a:fld>
            <a:endParaRPr lang="en-US"/>
          </a:p>
        </p:txBody>
      </p:sp>
    </p:spTree>
    <p:extLst>
      <p:ext uri="{BB962C8B-B14F-4D97-AF65-F5344CB8AC3E}">
        <p14:creationId xmlns:p14="http://schemas.microsoft.com/office/powerpoint/2010/main" val="161701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E6CF0-F295-4EA1-AC38-B56BE42903E6}" type="datetimeFigureOut">
              <a:rPr lang="en-US" smtClean="0"/>
              <a:t>5/10/2022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C23C9-509A-48F3-BBD2-6B9E89649804}" type="slidenum">
              <a:rPr lang="en-US" smtClean="0"/>
              <a:t>‹#›</a:t>
            </a:fld>
            <a:endParaRPr lang="en-US"/>
          </a:p>
        </p:txBody>
      </p:sp>
    </p:spTree>
    <p:extLst>
      <p:ext uri="{BB962C8B-B14F-4D97-AF65-F5344CB8AC3E}">
        <p14:creationId xmlns:p14="http://schemas.microsoft.com/office/powerpoint/2010/main" val="2357452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E3B9FC2-9BE3-4FF2-8F9B-DEBF68C43A0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1789102-93B3-4C09-9CD4-E18DF5ED43B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4662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9.webp"/><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6.webp"/><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Network Programming</a:t>
            </a:r>
            <a:br>
              <a:rPr lang="en-US" dirty="0" smtClean="0"/>
            </a:br>
            <a:r>
              <a:rPr lang="en-US" dirty="0" smtClean="0"/>
              <a:t>in Python</a:t>
            </a:r>
            <a:endParaRPr lang="en-US" dirty="0"/>
          </a:p>
        </p:txBody>
      </p:sp>
      <p:sp>
        <p:nvSpPr>
          <p:cNvPr id="3" name="Subtitle 2"/>
          <p:cNvSpPr>
            <a:spLocks noGrp="1"/>
          </p:cNvSpPr>
          <p:nvPr>
            <p:ph type="subTitle" idx="1"/>
          </p:nvPr>
        </p:nvSpPr>
        <p:spPr/>
        <p:txBody>
          <a:bodyPr/>
          <a:lstStyle/>
          <a:p>
            <a:r>
              <a:rPr lang="en-US" dirty="0" err="1" smtClean="0"/>
              <a:t>Maram</a:t>
            </a:r>
            <a:r>
              <a:rPr lang="en-US" dirty="0" smtClean="0"/>
              <a:t> </a:t>
            </a:r>
            <a:r>
              <a:rPr lang="en-US" dirty="0" err="1" smtClean="0"/>
              <a:t>Bani</a:t>
            </a:r>
            <a:r>
              <a:rPr lang="en-US" dirty="0" smtClean="0"/>
              <a:t> </a:t>
            </a:r>
            <a:r>
              <a:rPr lang="en-US" dirty="0" err="1" smtClean="0"/>
              <a:t>Younes</a:t>
            </a:r>
            <a:endParaRPr lang="en-US" dirty="0"/>
          </a:p>
        </p:txBody>
      </p:sp>
    </p:spTree>
    <p:extLst>
      <p:ext uri="{BB962C8B-B14F-4D97-AF65-F5344CB8AC3E}">
        <p14:creationId xmlns:p14="http://schemas.microsoft.com/office/powerpoint/2010/main" val="262756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5C2EF8E-8F7D-4750-9A10-3A3C3489ABF0}"/>
              </a:ext>
            </a:extLst>
          </p:cNvPr>
          <p:cNvSpPr txBox="1"/>
          <p:nvPr/>
        </p:nvSpPr>
        <p:spPr>
          <a:xfrm>
            <a:off x="560961" y="1303406"/>
            <a:ext cx="11750843" cy="4955203"/>
          </a:xfrm>
          <a:prstGeom prst="rect">
            <a:avLst/>
          </a:prstGeom>
          <a:noFill/>
        </p:spPr>
        <p:txBody>
          <a:bodyPr wrap="square">
            <a:spAutoFit/>
          </a:bodyPr>
          <a:lstStyle/>
          <a:p>
            <a:pPr marL="285750" indent="-285750">
              <a:buFont typeface="Arial" panose="020B0604020202020204" pitchFamily="34" charset="0"/>
              <a:buChar char="•"/>
            </a:pPr>
            <a:r>
              <a:rPr lang="en-US" sz="2400" dirty="0"/>
              <a:t>The description of the parameters:</a:t>
            </a:r>
          </a:p>
          <a:p>
            <a:pPr algn="ctr"/>
            <a:r>
              <a:rPr lang="en-US" sz="2400" b="1" dirty="0"/>
              <a:t>                   </a:t>
            </a:r>
            <a:r>
              <a:rPr lang="en-US" sz="2400" b="1" dirty="0" err="1"/>
              <a:t>socket_family</a:t>
            </a:r>
            <a:r>
              <a:rPr lang="en-US" sz="2400" b="1" dirty="0"/>
              <a:t>: </a:t>
            </a:r>
            <a:r>
              <a:rPr lang="en-US" sz="2400" b="1" dirty="0" err="1"/>
              <a:t>socket.AF_INET</a:t>
            </a:r>
            <a:r>
              <a:rPr lang="en-US" sz="2400" b="1" dirty="0"/>
              <a:t>, PF_PACKET</a:t>
            </a:r>
          </a:p>
          <a:p>
            <a:pPr algn="ctr"/>
            <a:endParaRPr lang="en-US" sz="2400" dirty="0"/>
          </a:p>
          <a:p>
            <a:pPr marL="285750" indent="-285750">
              <a:buFont typeface="Arial" panose="020B0604020202020204" pitchFamily="34" charset="0"/>
              <a:buChar char="•"/>
            </a:pPr>
            <a:r>
              <a:rPr lang="en-US" sz="2400" b="1" dirty="0"/>
              <a:t>AF_INET </a:t>
            </a:r>
            <a:r>
              <a:rPr lang="en-US" sz="2400" dirty="0"/>
              <a:t>is the address family for IPv4. </a:t>
            </a:r>
          </a:p>
          <a:p>
            <a:pPr marL="285750" indent="-285750">
              <a:buFont typeface="Arial" panose="020B0604020202020204" pitchFamily="34" charset="0"/>
              <a:buChar char="•"/>
            </a:pPr>
            <a:r>
              <a:rPr lang="en-US" sz="2400" b="1" dirty="0" smtClean="0"/>
              <a:t>AF_UINX </a:t>
            </a:r>
            <a:r>
              <a:rPr lang="en-US" sz="2400" dirty="0" smtClean="0"/>
              <a:t>is the address family for IPv6</a:t>
            </a:r>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These arguments represent the address families and the protocol of the transport layer:</a:t>
            </a:r>
          </a:p>
          <a:p>
            <a:pPr marL="285750" indent="-285750">
              <a:buFont typeface="Arial" panose="020B0604020202020204" pitchFamily="34" charset="0"/>
              <a:buChar char="•"/>
            </a:pPr>
            <a:endParaRPr lang="en-US" sz="2400" dirty="0"/>
          </a:p>
          <a:p>
            <a:r>
              <a:rPr lang="en-US" sz="2800" b="1" dirty="0"/>
              <a:t>Socket Type : </a:t>
            </a:r>
          </a:p>
          <a:p>
            <a:pPr marL="514350" indent="-514350">
              <a:buFont typeface="+mj-lt"/>
              <a:buAutoNum type="arabicPeriod"/>
            </a:pPr>
            <a:r>
              <a:rPr lang="en-US" sz="2400" b="1" dirty="0" err="1"/>
              <a:t>socket.SOCK_DGRAM</a:t>
            </a:r>
            <a:endParaRPr lang="en-US" sz="2400" b="1" dirty="0"/>
          </a:p>
          <a:p>
            <a:pPr marL="514350" indent="-514350">
              <a:buFont typeface="+mj-lt"/>
              <a:buAutoNum type="arabicPeriod"/>
            </a:pPr>
            <a:r>
              <a:rPr lang="en-US" sz="2400" b="1" dirty="0" err="1"/>
              <a:t>socket.SOCK_RAW</a:t>
            </a:r>
            <a:endParaRPr lang="en-US" sz="2400" b="1" dirty="0"/>
          </a:p>
          <a:p>
            <a:pPr marL="514350" indent="-514350">
              <a:buFont typeface="+mj-lt"/>
              <a:buAutoNum type="arabicPeriod"/>
            </a:pPr>
            <a:r>
              <a:rPr lang="en-US" sz="2400" b="1" dirty="0" err="1"/>
              <a:t>socket.SOCK_STREAM</a:t>
            </a:r>
            <a:endParaRPr lang="en-US" sz="2400" b="1" dirty="0"/>
          </a:p>
        </p:txBody>
      </p:sp>
      <p:sp>
        <p:nvSpPr>
          <p:cNvPr id="5" name="TextBox 4">
            <a:extLst>
              <a:ext uri="{FF2B5EF4-FFF2-40B4-BE49-F238E27FC236}">
                <a16:creationId xmlns:a16="http://schemas.microsoft.com/office/drawing/2014/main" xmlns="" id="{253FE00F-2950-41E5-B421-6B5599974E44}"/>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43639972-5DC1-4F8C-9B8D-1DAC8ECCC134}"/>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1595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53FE00F-2950-41E5-B421-6B5599974E44}"/>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43639972-5DC1-4F8C-9B8D-1DAC8ECCC134}"/>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F7A8B5C6-36C0-4075-BCB3-591F59F8F875}"/>
              </a:ext>
            </a:extLst>
          </p:cNvPr>
          <p:cNvSpPr txBox="1"/>
          <p:nvPr/>
        </p:nvSpPr>
        <p:spPr>
          <a:xfrm>
            <a:off x="879304" y="1932871"/>
            <a:ext cx="10269959" cy="2763064"/>
          </a:xfrm>
          <a:prstGeom prst="rect">
            <a:avLst/>
          </a:prstGeom>
          <a:noFill/>
        </p:spPr>
        <p:txBody>
          <a:bodyPr wrap="square">
            <a:spAutoFit/>
          </a:bodyPr>
          <a:lstStyle/>
          <a:p>
            <a:pPr algn="l"/>
            <a:r>
              <a:rPr lang="en-US" sz="2800" b="1" i="0" dirty="0">
                <a:effectLst/>
                <a:latin typeface="Arial" panose="020B0604020202020204" pitchFamily="34" charset="0"/>
              </a:rPr>
              <a:t>Socket Methods</a:t>
            </a:r>
          </a:p>
          <a:p>
            <a:pPr algn="just"/>
            <a:endParaRPr lang="en-US" b="0" i="0" dirty="0">
              <a:solidFill>
                <a:srgbClr val="000000"/>
              </a:solidFill>
              <a:effectLst/>
              <a:latin typeface="Arial" panose="020B0604020202020204" pitchFamily="34" charset="0"/>
            </a:endParaRPr>
          </a:p>
          <a:p>
            <a:pPr algn="just"/>
            <a:r>
              <a:rPr lang="en-US" sz="2400" b="0" i="0" dirty="0">
                <a:solidFill>
                  <a:srgbClr val="000000"/>
                </a:solidFill>
                <a:effectLst/>
                <a:latin typeface="Arial" panose="020B0604020202020204" pitchFamily="34" charset="0"/>
              </a:rPr>
              <a:t>The three different set of socket methods are:</a:t>
            </a:r>
          </a:p>
          <a:p>
            <a:pPr marL="342900" indent="-342900" algn="l">
              <a:lnSpc>
                <a:spcPct val="150000"/>
              </a:lnSpc>
              <a:buFont typeface="Wingdings" panose="05000000000000000000" pitchFamily="2" charset="2"/>
              <a:buChar char="Ø"/>
            </a:pPr>
            <a:r>
              <a:rPr lang="en-US" sz="2400" b="0" i="0" dirty="0">
                <a:effectLst/>
                <a:latin typeface="Arial" panose="020B0604020202020204" pitchFamily="34" charset="0"/>
              </a:rPr>
              <a:t>Server Socket Methods</a:t>
            </a:r>
          </a:p>
          <a:p>
            <a:pPr marL="342900" indent="-342900" algn="l">
              <a:lnSpc>
                <a:spcPct val="150000"/>
              </a:lnSpc>
              <a:buFont typeface="Wingdings" panose="05000000000000000000" pitchFamily="2" charset="2"/>
              <a:buChar char="Ø"/>
            </a:pPr>
            <a:r>
              <a:rPr lang="en-US" sz="2400" b="0" i="0" dirty="0">
                <a:effectLst/>
                <a:latin typeface="Arial" panose="020B0604020202020204" pitchFamily="34" charset="0"/>
              </a:rPr>
              <a:t>Client Socket Methods</a:t>
            </a:r>
          </a:p>
          <a:p>
            <a:pPr marL="342900" indent="-342900" algn="l">
              <a:lnSpc>
                <a:spcPct val="150000"/>
              </a:lnSpc>
              <a:buFont typeface="Wingdings" panose="05000000000000000000" pitchFamily="2" charset="2"/>
              <a:buChar char="Ø"/>
            </a:pPr>
            <a:r>
              <a:rPr lang="en-US" sz="2400" b="0" i="0" dirty="0">
                <a:effectLst/>
                <a:latin typeface="Arial" panose="020B0604020202020204" pitchFamily="34" charset="0"/>
              </a:rPr>
              <a:t>General Socket Methods</a:t>
            </a:r>
          </a:p>
        </p:txBody>
      </p:sp>
    </p:spTree>
    <p:extLst>
      <p:ext uri="{BB962C8B-B14F-4D97-AF65-F5344CB8AC3E}">
        <p14:creationId xmlns:p14="http://schemas.microsoft.com/office/powerpoint/2010/main" val="1268305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4B780BC-1014-4EBA-AD57-D6C1E6CADC8A}"/>
              </a:ext>
            </a:extLst>
          </p:cNvPr>
          <p:cNvSpPr txBox="1"/>
          <p:nvPr/>
        </p:nvSpPr>
        <p:spPr>
          <a:xfrm>
            <a:off x="560961" y="2500074"/>
            <a:ext cx="10843951" cy="830997"/>
          </a:xfrm>
          <a:prstGeom prst="rect">
            <a:avLst/>
          </a:prstGeom>
          <a:noFill/>
        </p:spPr>
        <p:txBody>
          <a:bodyPr wrap="square">
            <a:spAutoFit/>
          </a:bodyPr>
          <a:lstStyle/>
          <a:p>
            <a:pPr marL="342900" indent="-342900">
              <a:buFont typeface="Arial" panose="020B0604020202020204" pitchFamily="34" charset="0"/>
              <a:buChar char="•"/>
            </a:pPr>
            <a:r>
              <a:rPr lang="en-US" sz="2400" b="1" dirty="0" err="1"/>
              <a:t>socket.SOCK_DGRAM</a:t>
            </a:r>
            <a:r>
              <a:rPr lang="en-US" sz="2400" b="1" dirty="0"/>
              <a:t> :</a:t>
            </a:r>
            <a:r>
              <a:rPr lang="en-US" sz="2400" dirty="0"/>
              <a:t>depicts that UDP is unreliable and for connectionless protocols.</a:t>
            </a:r>
          </a:p>
        </p:txBody>
      </p:sp>
      <p:sp>
        <p:nvSpPr>
          <p:cNvPr id="5" name="TextBox 4">
            <a:extLst>
              <a:ext uri="{FF2B5EF4-FFF2-40B4-BE49-F238E27FC236}">
                <a16:creationId xmlns:a16="http://schemas.microsoft.com/office/drawing/2014/main" xmlns="" id="{615B3E38-7879-4FE1-A7E2-707F79F4577C}"/>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DB100AFC-96E2-489A-BA24-CF04996EB1A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4CAA100E-F94A-4E68-A225-4B5985E2766E}"/>
              </a:ext>
            </a:extLst>
          </p:cNvPr>
          <p:cNvSpPr txBox="1"/>
          <p:nvPr/>
        </p:nvSpPr>
        <p:spPr>
          <a:xfrm>
            <a:off x="560961" y="1603095"/>
            <a:ext cx="9803714" cy="461665"/>
          </a:xfrm>
          <a:prstGeom prst="rect">
            <a:avLst/>
          </a:prstGeom>
          <a:noFill/>
        </p:spPr>
        <p:txBody>
          <a:bodyPr wrap="square">
            <a:spAutoFit/>
          </a:bodyPr>
          <a:lstStyle/>
          <a:p>
            <a:pPr marL="342900" indent="-342900">
              <a:buFont typeface="Arial" panose="020B0604020202020204" pitchFamily="34" charset="0"/>
              <a:buChar char="•"/>
            </a:pPr>
            <a:r>
              <a:rPr lang="en-US" sz="2400" dirty="0"/>
              <a:t>Type means the kind of communication between two endpoints.</a:t>
            </a:r>
          </a:p>
        </p:txBody>
      </p:sp>
      <p:pic>
        <p:nvPicPr>
          <p:cNvPr id="9" name="Picture 8">
            <a:extLst>
              <a:ext uri="{FF2B5EF4-FFF2-40B4-BE49-F238E27FC236}">
                <a16:creationId xmlns:a16="http://schemas.microsoft.com/office/drawing/2014/main" xmlns="" id="{8325E883-C851-44E7-BCB5-DAF6132D0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4891" y="3526930"/>
            <a:ext cx="6596089" cy="2376565"/>
          </a:xfrm>
          <a:prstGeom prst="rect">
            <a:avLst/>
          </a:prstGeom>
        </p:spPr>
      </p:pic>
    </p:spTree>
    <p:extLst>
      <p:ext uri="{BB962C8B-B14F-4D97-AF65-F5344CB8AC3E}">
        <p14:creationId xmlns:p14="http://schemas.microsoft.com/office/powerpoint/2010/main" val="1898080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4B780BC-1014-4EBA-AD57-D6C1E6CADC8A}"/>
              </a:ext>
            </a:extLst>
          </p:cNvPr>
          <p:cNvSpPr txBox="1"/>
          <p:nvPr/>
        </p:nvSpPr>
        <p:spPr>
          <a:xfrm>
            <a:off x="560961" y="1833927"/>
            <a:ext cx="10843951" cy="830997"/>
          </a:xfrm>
          <a:prstGeom prst="rect">
            <a:avLst/>
          </a:prstGeom>
          <a:noFill/>
        </p:spPr>
        <p:txBody>
          <a:bodyPr wrap="square">
            <a:spAutoFit/>
          </a:bodyPr>
          <a:lstStyle/>
          <a:p>
            <a:pPr marL="342900" indent="-342900">
              <a:buFont typeface="Arial" panose="020B0604020202020204" pitchFamily="34" charset="0"/>
              <a:buChar char="•"/>
            </a:pPr>
            <a:r>
              <a:rPr lang="en-US" sz="2400" b="1" dirty="0" err="1"/>
              <a:t>socket.SOCK_STREAM</a:t>
            </a:r>
            <a:r>
              <a:rPr lang="en-US" sz="2400" b="1" dirty="0"/>
              <a:t> :</a:t>
            </a:r>
            <a:r>
              <a:rPr lang="en-US" sz="2400" dirty="0"/>
              <a:t>depicts TCP is reliable and is a two-way, connection-based service, and for connection-oriented protocols . </a:t>
            </a:r>
          </a:p>
        </p:txBody>
      </p:sp>
      <p:sp>
        <p:nvSpPr>
          <p:cNvPr id="5" name="TextBox 4">
            <a:extLst>
              <a:ext uri="{FF2B5EF4-FFF2-40B4-BE49-F238E27FC236}">
                <a16:creationId xmlns:a16="http://schemas.microsoft.com/office/drawing/2014/main" xmlns="" id="{615B3E38-7879-4FE1-A7E2-707F79F4577C}"/>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DB100AFC-96E2-489A-BA24-CF04996EB1A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xmlns="" id="{E4728134-9500-49DF-8D83-31E18E9D77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5703" y="3081173"/>
            <a:ext cx="7354466" cy="2473421"/>
          </a:xfrm>
          <a:prstGeom prst="rect">
            <a:avLst/>
          </a:prstGeom>
        </p:spPr>
      </p:pic>
    </p:spTree>
    <p:extLst>
      <p:ext uri="{BB962C8B-B14F-4D97-AF65-F5344CB8AC3E}">
        <p14:creationId xmlns:p14="http://schemas.microsoft.com/office/powerpoint/2010/main" val="4193977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15B3E38-7879-4FE1-A7E2-707F79F4577C}"/>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DB100AFC-96E2-489A-BA24-CF04996EB1A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Rectangle 1">
            <a:extLst>
              <a:ext uri="{FF2B5EF4-FFF2-40B4-BE49-F238E27FC236}">
                <a16:creationId xmlns:a16="http://schemas.microsoft.com/office/drawing/2014/main" xmlns="" id="{3FABE23F-4A4F-465F-B2DF-C425A5C2ED83}"/>
              </a:ext>
            </a:extLst>
          </p:cNvPr>
          <p:cNvSpPr>
            <a:spLocks noChangeArrowheads="1"/>
          </p:cNvSpPr>
          <p:nvPr/>
        </p:nvSpPr>
        <p:spPr bwMode="auto">
          <a:xfrm>
            <a:off x="560961" y="1623163"/>
            <a:ext cx="10198126" cy="830997"/>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eaLnBrk="1" fontAlgn="base" hangingPunct="1">
              <a:lnSpc>
                <a:spcPct val="100000"/>
              </a:lnSpc>
              <a:spcBef>
                <a:spcPct val="0"/>
              </a:spcBef>
              <a:spcAft>
                <a:spcPct val="0"/>
              </a:spcAft>
              <a:buClrTx/>
              <a:buSzTx/>
              <a:buFont typeface="Arial" panose="020B0604020202020204" pitchFamily="34" charset="0"/>
              <a:buChar char="•"/>
              <a:tabLst/>
            </a:pPr>
            <a:r>
              <a:rPr lang="en-US" altLang="en-US" sz="2400" dirty="0">
                <a:solidFill>
                  <a:srgbClr val="000000"/>
                </a:solidFill>
              </a:rPr>
              <a:t>There are two type of sockets: SOCK_STREAM and SOCK_DGRAM. Below we have a comparison of both types of sockets. </a:t>
            </a:r>
          </a:p>
        </p:txBody>
      </p:sp>
      <p:graphicFrame>
        <p:nvGraphicFramePr>
          <p:cNvPr id="3" name="Table 2">
            <a:extLst>
              <a:ext uri="{FF2B5EF4-FFF2-40B4-BE49-F238E27FC236}">
                <a16:creationId xmlns:a16="http://schemas.microsoft.com/office/drawing/2014/main" xmlns="" id="{D227113D-C47F-4231-B02B-D4F25C299D92}"/>
              </a:ext>
            </a:extLst>
          </p:cNvPr>
          <p:cNvGraphicFramePr>
            <a:graphicFrameLocks noGrp="1"/>
          </p:cNvGraphicFramePr>
          <p:nvPr>
            <p:extLst/>
          </p:nvPr>
        </p:nvGraphicFramePr>
        <p:xfrm>
          <a:off x="1677628" y="2851230"/>
          <a:ext cx="9235211" cy="3105222"/>
        </p:xfrm>
        <a:graphic>
          <a:graphicData uri="http://schemas.openxmlformats.org/drawingml/2006/table">
            <a:tbl>
              <a:tblPr>
                <a:tableStyleId>{5DA37D80-6434-44D0-A028-1B22A696006F}</a:tableStyleId>
              </a:tblPr>
              <a:tblGrid>
                <a:gridCol w="4423369">
                  <a:extLst>
                    <a:ext uri="{9D8B030D-6E8A-4147-A177-3AD203B41FA5}">
                      <a16:colId xmlns:a16="http://schemas.microsoft.com/office/drawing/2014/main" xmlns="" val="3475807184"/>
                    </a:ext>
                  </a:extLst>
                </a:gridCol>
                <a:gridCol w="4811842">
                  <a:extLst>
                    <a:ext uri="{9D8B030D-6E8A-4147-A177-3AD203B41FA5}">
                      <a16:colId xmlns:a16="http://schemas.microsoft.com/office/drawing/2014/main" xmlns="" val="973279037"/>
                    </a:ext>
                  </a:extLst>
                </a:gridCol>
              </a:tblGrid>
              <a:tr h="517537">
                <a:tc>
                  <a:txBody>
                    <a:bodyPr/>
                    <a:lstStyle/>
                    <a:p>
                      <a:pPr algn="ctr"/>
                      <a:r>
                        <a:rPr lang="en-US" b="1">
                          <a:effectLst/>
                        </a:rPr>
                        <a:t>SOCK_STREAM</a:t>
                      </a:r>
                    </a:p>
                  </a:txBody>
                  <a:tcPr>
                    <a:solidFill>
                      <a:schemeClr val="accent2">
                        <a:lumMod val="40000"/>
                        <a:lumOff val="60000"/>
                      </a:schemeClr>
                    </a:solidFill>
                  </a:tcPr>
                </a:tc>
                <a:tc>
                  <a:txBody>
                    <a:bodyPr/>
                    <a:lstStyle/>
                    <a:p>
                      <a:pPr algn="ctr"/>
                      <a:r>
                        <a:rPr lang="en-US" b="1" dirty="0">
                          <a:effectLst/>
                        </a:rPr>
                        <a:t>SOCK_DGRAM</a:t>
                      </a:r>
                    </a:p>
                  </a:txBody>
                  <a:tcPr>
                    <a:solidFill>
                      <a:schemeClr val="accent2">
                        <a:lumMod val="40000"/>
                        <a:lumOff val="60000"/>
                      </a:schemeClr>
                    </a:solidFill>
                  </a:tcPr>
                </a:tc>
                <a:extLst>
                  <a:ext uri="{0D108BD9-81ED-4DB2-BD59-A6C34878D82A}">
                    <a16:rowId xmlns:a16="http://schemas.microsoft.com/office/drawing/2014/main" xmlns="" val="463019110"/>
                  </a:ext>
                </a:extLst>
              </a:tr>
              <a:tr h="517537">
                <a:tc>
                  <a:txBody>
                    <a:bodyPr/>
                    <a:lstStyle/>
                    <a:p>
                      <a:pPr algn="ctr"/>
                      <a:r>
                        <a:rPr lang="en-US" dirty="0">
                          <a:effectLst/>
                        </a:rPr>
                        <a:t>For TCP protocols</a:t>
                      </a:r>
                    </a:p>
                  </a:txBody>
                  <a:tcPr/>
                </a:tc>
                <a:tc>
                  <a:txBody>
                    <a:bodyPr/>
                    <a:lstStyle/>
                    <a:p>
                      <a:pPr algn="ctr"/>
                      <a:r>
                        <a:rPr lang="en-US" dirty="0">
                          <a:effectLst/>
                        </a:rPr>
                        <a:t>For UDP protocols</a:t>
                      </a:r>
                    </a:p>
                  </a:txBody>
                  <a:tcPr/>
                </a:tc>
                <a:extLst>
                  <a:ext uri="{0D108BD9-81ED-4DB2-BD59-A6C34878D82A}">
                    <a16:rowId xmlns:a16="http://schemas.microsoft.com/office/drawing/2014/main" xmlns="" val="1193742344"/>
                  </a:ext>
                </a:extLst>
              </a:tr>
              <a:tr h="517537">
                <a:tc>
                  <a:txBody>
                    <a:bodyPr/>
                    <a:lstStyle/>
                    <a:p>
                      <a:pPr algn="ctr"/>
                      <a:r>
                        <a:rPr lang="en-US" dirty="0">
                          <a:effectLst/>
                        </a:rPr>
                        <a:t>Reliable delivery</a:t>
                      </a:r>
                    </a:p>
                  </a:txBody>
                  <a:tcPr/>
                </a:tc>
                <a:tc>
                  <a:txBody>
                    <a:bodyPr/>
                    <a:lstStyle/>
                    <a:p>
                      <a:pPr algn="ctr"/>
                      <a:r>
                        <a:rPr lang="en-US" dirty="0" err="1">
                          <a:effectLst/>
                        </a:rPr>
                        <a:t>Unrelible</a:t>
                      </a:r>
                      <a:r>
                        <a:rPr lang="en-US" dirty="0">
                          <a:effectLst/>
                        </a:rPr>
                        <a:t> delivery</a:t>
                      </a:r>
                    </a:p>
                  </a:txBody>
                  <a:tcPr/>
                </a:tc>
                <a:extLst>
                  <a:ext uri="{0D108BD9-81ED-4DB2-BD59-A6C34878D82A}">
                    <a16:rowId xmlns:a16="http://schemas.microsoft.com/office/drawing/2014/main" xmlns="" val="888859159"/>
                  </a:ext>
                </a:extLst>
              </a:tr>
              <a:tr h="517537">
                <a:tc>
                  <a:txBody>
                    <a:bodyPr/>
                    <a:lstStyle/>
                    <a:p>
                      <a:pPr algn="ctr"/>
                      <a:r>
                        <a:rPr lang="en-US" dirty="0">
                          <a:effectLst/>
                        </a:rPr>
                        <a:t>Guaranteed correct ordering of packets</a:t>
                      </a:r>
                    </a:p>
                  </a:txBody>
                  <a:tcPr/>
                </a:tc>
                <a:tc>
                  <a:txBody>
                    <a:bodyPr/>
                    <a:lstStyle/>
                    <a:p>
                      <a:pPr algn="ctr"/>
                      <a:r>
                        <a:rPr lang="en-US" dirty="0">
                          <a:effectLst/>
                        </a:rPr>
                        <a:t>No order guaranteed</a:t>
                      </a:r>
                    </a:p>
                  </a:txBody>
                  <a:tcPr/>
                </a:tc>
                <a:extLst>
                  <a:ext uri="{0D108BD9-81ED-4DB2-BD59-A6C34878D82A}">
                    <a16:rowId xmlns:a16="http://schemas.microsoft.com/office/drawing/2014/main" xmlns="" val="2378207737"/>
                  </a:ext>
                </a:extLst>
              </a:tr>
              <a:tr h="517537">
                <a:tc>
                  <a:txBody>
                    <a:bodyPr/>
                    <a:lstStyle/>
                    <a:p>
                      <a:pPr algn="ctr"/>
                      <a:r>
                        <a:rPr lang="en-US">
                          <a:effectLst/>
                        </a:rPr>
                        <a:t>Connection-oriented</a:t>
                      </a:r>
                    </a:p>
                  </a:txBody>
                  <a:tcPr/>
                </a:tc>
                <a:tc>
                  <a:txBody>
                    <a:bodyPr/>
                    <a:lstStyle/>
                    <a:p>
                      <a:pPr algn="ctr"/>
                      <a:r>
                        <a:rPr lang="en-US" dirty="0">
                          <a:effectLst/>
                        </a:rPr>
                        <a:t>No notion of connection(UDP)</a:t>
                      </a:r>
                    </a:p>
                  </a:txBody>
                  <a:tcPr/>
                </a:tc>
                <a:extLst>
                  <a:ext uri="{0D108BD9-81ED-4DB2-BD59-A6C34878D82A}">
                    <a16:rowId xmlns:a16="http://schemas.microsoft.com/office/drawing/2014/main" xmlns="" val="2717998140"/>
                  </a:ext>
                </a:extLst>
              </a:tr>
              <a:tr h="517537">
                <a:tc>
                  <a:txBody>
                    <a:bodyPr/>
                    <a:lstStyle/>
                    <a:p>
                      <a:pPr algn="ctr"/>
                      <a:r>
                        <a:rPr lang="en-US">
                          <a:effectLst/>
                        </a:rPr>
                        <a:t>Bidirectional</a:t>
                      </a:r>
                    </a:p>
                  </a:txBody>
                  <a:tcPr/>
                </a:tc>
                <a:tc>
                  <a:txBody>
                    <a:bodyPr/>
                    <a:lstStyle/>
                    <a:p>
                      <a:pPr algn="ctr"/>
                      <a:r>
                        <a:rPr lang="en-US" dirty="0">
                          <a:effectLst/>
                        </a:rPr>
                        <a:t>Not Bidirectional</a:t>
                      </a:r>
                    </a:p>
                  </a:txBody>
                  <a:tcPr/>
                </a:tc>
                <a:extLst>
                  <a:ext uri="{0D108BD9-81ED-4DB2-BD59-A6C34878D82A}">
                    <a16:rowId xmlns:a16="http://schemas.microsoft.com/office/drawing/2014/main" xmlns="" val="2655825656"/>
                  </a:ext>
                </a:extLst>
              </a:tr>
            </a:tbl>
          </a:graphicData>
        </a:graphic>
      </p:graphicFrame>
    </p:spTree>
    <p:extLst>
      <p:ext uri="{BB962C8B-B14F-4D97-AF65-F5344CB8AC3E}">
        <p14:creationId xmlns:p14="http://schemas.microsoft.com/office/powerpoint/2010/main" val="3087392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15B3E38-7879-4FE1-A7E2-707F79F4577C}"/>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DB100AFC-96E2-489A-BA24-CF04996EB1A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xmlns="" id="{6C7ECA34-9458-4835-B196-15155F222D0B}"/>
              </a:ext>
            </a:extLst>
          </p:cNvPr>
          <p:cNvGraphicFramePr>
            <a:graphicFrameLocks noGrp="1"/>
          </p:cNvGraphicFramePr>
          <p:nvPr>
            <p:extLst/>
          </p:nvPr>
        </p:nvGraphicFramePr>
        <p:xfrm>
          <a:off x="368125" y="2088487"/>
          <a:ext cx="11455750" cy="2681025"/>
        </p:xfrm>
        <a:graphic>
          <a:graphicData uri="http://schemas.openxmlformats.org/drawingml/2006/table">
            <a:tbl>
              <a:tblPr/>
              <a:tblGrid>
                <a:gridCol w="5330173">
                  <a:extLst>
                    <a:ext uri="{9D8B030D-6E8A-4147-A177-3AD203B41FA5}">
                      <a16:colId xmlns:a16="http://schemas.microsoft.com/office/drawing/2014/main" xmlns="" val="903917891"/>
                    </a:ext>
                  </a:extLst>
                </a:gridCol>
                <a:gridCol w="6125577">
                  <a:extLst>
                    <a:ext uri="{9D8B030D-6E8A-4147-A177-3AD203B41FA5}">
                      <a16:colId xmlns:a16="http://schemas.microsoft.com/office/drawing/2014/main" xmlns="" val="2101320041"/>
                    </a:ext>
                  </a:extLst>
                </a:gridCol>
              </a:tblGrid>
              <a:tr h="893675">
                <a:tc>
                  <a:txBody>
                    <a:bodyPr/>
                    <a:lstStyle/>
                    <a:p>
                      <a:pPr algn="ctr"/>
                      <a:r>
                        <a:rPr lang="en-US" sz="2800" dirty="0">
                          <a:effectLst/>
                        </a:rPr>
                        <a:t>TCP Socket Methods</a:t>
                      </a:r>
                    </a:p>
                  </a:txBody>
                  <a:tcPr>
                    <a:lnL w="9525" cap="flat" cmpd="sng" algn="ctr">
                      <a:solidFill>
                        <a:srgbClr val="10694A"/>
                      </a:solidFill>
                      <a:prstDash val="solid"/>
                      <a:round/>
                      <a:headEnd type="none" w="med" len="med"/>
                      <a:tailEnd type="none" w="med" len="med"/>
                    </a:lnL>
                    <a:lnR w="9525" cap="flat" cmpd="sng" algn="ctr">
                      <a:solidFill>
                        <a:srgbClr val="106C4A"/>
                      </a:solidFill>
                      <a:prstDash val="solid"/>
                      <a:round/>
                      <a:headEnd type="none" w="med" len="med"/>
                      <a:tailEnd type="none" w="med" len="med"/>
                    </a:lnR>
                    <a:lnT w="9525" cap="flat" cmpd="sng" algn="ctr">
                      <a:solidFill>
                        <a:srgbClr val="10694A"/>
                      </a:solidFill>
                      <a:prstDash val="solid"/>
                      <a:round/>
                      <a:headEnd type="none" w="med" len="med"/>
                      <a:tailEnd type="none" w="med" len="med"/>
                    </a:lnT>
                    <a:lnB w="9525" cap="flat" cmpd="sng" algn="ctr">
                      <a:solidFill>
                        <a:srgbClr val="90674A"/>
                      </a:solidFill>
                      <a:prstDash val="solid"/>
                      <a:round/>
                      <a:headEnd type="none" w="med" len="med"/>
                      <a:tailEnd type="none" w="med" len="med"/>
                    </a:lnB>
                    <a:solidFill>
                      <a:schemeClr val="accent2">
                        <a:lumMod val="40000"/>
                        <a:lumOff val="60000"/>
                      </a:schemeClr>
                    </a:solidFill>
                  </a:tcPr>
                </a:tc>
                <a:tc>
                  <a:txBody>
                    <a:bodyPr/>
                    <a:lstStyle/>
                    <a:p>
                      <a:pPr algn="ctr"/>
                      <a:r>
                        <a:rPr lang="en-US" sz="2800" dirty="0">
                          <a:effectLst/>
                        </a:rPr>
                        <a:t>UDP Socket Methods</a:t>
                      </a:r>
                    </a:p>
                  </a:txBody>
                  <a:tcPr>
                    <a:lnL w="9525" cap="flat" cmpd="sng" algn="ctr">
                      <a:solidFill>
                        <a:srgbClr val="106C4A"/>
                      </a:solidFill>
                      <a:prstDash val="solid"/>
                      <a:round/>
                      <a:headEnd type="none" w="med" len="med"/>
                      <a:tailEnd type="none" w="med" len="med"/>
                    </a:lnL>
                    <a:lnR w="9525" cap="flat" cmpd="sng" algn="ctr">
                      <a:solidFill>
                        <a:srgbClr val="106C4A"/>
                      </a:solidFill>
                      <a:prstDash val="solid"/>
                      <a:round/>
                      <a:headEnd type="none" w="med" len="med"/>
                      <a:tailEnd type="none" w="med" len="med"/>
                    </a:lnR>
                    <a:lnT w="9525" cap="flat" cmpd="sng" algn="ctr">
                      <a:solidFill>
                        <a:srgbClr val="106C4A"/>
                      </a:solidFill>
                      <a:prstDash val="solid"/>
                      <a:round/>
                      <a:headEnd type="none" w="med" len="med"/>
                      <a:tailEnd type="none" w="med" len="med"/>
                    </a:lnT>
                    <a:lnB w="9525" cap="flat" cmpd="sng" algn="ctr">
                      <a:solidFill>
                        <a:srgbClr val="B0674A"/>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3587037109"/>
                  </a:ext>
                </a:extLst>
              </a:tr>
              <a:tr h="893675">
                <a:tc>
                  <a:txBody>
                    <a:bodyPr/>
                    <a:lstStyle/>
                    <a:p>
                      <a:r>
                        <a:rPr lang="en-US" sz="2800" dirty="0" err="1">
                          <a:effectLst/>
                        </a:rPr>
                        <a:t>s.recv</a:t>
                      </a:r>
                      <a:r>
                        <a:rPr lang="en-US" sz="2800" dirty="0">
                          <a:effectLst/>
                        </a:rPr>
                        <a:t>()→ Receives TCP messages</a:t>
                      </a:r>
                    </a:p>
                  </a:txBody>
                  <a:tcPr>
                    <a:lnL w="9525" cap="flat" cmpd="sng" algn="ctr">
                      <a:solidFill>
                        <a:srgbClr val="90674A"/>
                      </a:solidFill>
                      <a:prstDash val="solid"/>
                      <a:round/>
                      <a:headEnd type="none" w="med" len="med"/>
                      <a:tailEnd type="none" w="med" len="med"/>
                    </a:lnL>
                    <a:lnR w="9525" cap="flat" cmpd="sng" algn="ctr">
                      <a:solidFill>
                        <a:srgbClr val="B0674A"/>
                      </a:solidFill>
                      <a:prstDash val="solid"/>
                      <a:round/>
                      <a:headEnd type="none" w="med" len="med"/>
                      <a:tailEnd type="none" w="med" len="med"/>
                    </a:lnR>
                    <a:lnT w="9525" cap="flat" cmpd="sng" algn="ctr">
                      <a:solidFill>
                        <a:srgbClr val="90674A"/>
                      </a:solidFill>
                      <a:prstDash val="solid"/>
                      <a:round/>
                      <a:headEnd type="none" w="med" len="med"/>
                      <a:tailEnd type="none" w="med" len="med"/>
                    </a:lnT>
                    <a:lnB w="9525" cap="flat" cmpd="sng" algn="ctr">
                      <a:solidFill>
                        <a:srgbClr val="50684A"/>
                      </a:solidFill>
                      <a:prstDash val="solid"/>
                      <a:round/>
                      <a:headEnd type="none" w="med" len="med"/>
                      <a:tailEnd type="none" w="med" len="med"/>
                    </a:lnB>
                    <a:solidFill>
                      <a:srgbClr val="FFFFFF"/>
                    </a:solidFill>
                  </a:tcPr>
                </a:tc>
                <a:tc>
                  <a:txBody>
                    <a:bodyPr/>
                    <a:lstStyle/>
                    <a:p>
                      <a:r>
                        <a:rPr lang="en-US" sz="2800" dirty="0" err="1">
                          <a:effectLst/>
                        </a:rPr>
                        <a:t>s.recvfrom</a:t>
                      </a:r>
                      <a:r>
                        <a:rPr lang="en-US" sz="2800" dirty="0">
                          <a:effectLst/>
                        </a:rPr>
                        <a:t>()→ Receives UDP messages</a:t>
                      </a:r>
                    </a:p>
                  </a:txBody>
                  <a:tcPr>
                    <a:lnL w="9525" cap="flat" cmpd="sng" algn="ctr">
                      <a:solidFill>
                        <a:srgbClr val="B0674A"/>
                      </a:solidFill>
                      <a:prstDash val="solid"/>
                      <a:round/>
                      <a:headEnd type="none" w="med" len="med"/>
                      <a:tailEnd type="none" w="med" len="med"/>
                    </a:lnL>
                    <a:lnR w="9525" cap="flat" cmpd="sng" algn="ctr">
                      <a:solidFill>
                        <a:srgbClr val="B0674A"/>
                      </a:solidFill>
                      <a:prstDash val="solid"/>
                      <a:round/>
                      <a:headEnd type="none" w="med" len="med"/>
                      <a:tailEnd type="none" w="med" len="med"/>
                    </a:lnR>
                    <a:lnT w="9525" cap="flat" cmpd="sng" algn="ctr">
                      <a:solidFill>
                        <a:srgbClr val="B0674A"/>
                      </a:solidFill>
                      <a:prstDash val="solid"/>
                      <a:round/>
                      <a:headEnd type="none" w="med" len="med"/>
                      <a:tailEnd type="none" w="med" len="med"/>
                    </a:lnT>
                    <a:lnB w="9525" cap="flat" cmpd="sng" algn="ctr">
                      <a:solidFill>
                        <a:srgbClr val="F0684A"/>
                      </a:solidFill>
                      <a:prstDash val="solid"/>
                      <a:round/>
                      <a:headEnd type="none" w="med" len="med"/>
                      <a:tailEnd type="none" w="med" len="med"/>
                    </a:lnB>
                    <a:solidFill>
                      <a:srgbClr val="FFFFFF"/>
                    </a:solidFill>
                  </a:tcPr>
                </a:tc>
                <a:extLst>
                  <a:ext uri="{0D108BD9-81ED-4DB2-BD59-A6C34878D82A}">
                    <a16:rowId xmlns:a16="http://schemas.microsoft.com/office/drawing/2014/main" xmlns="" val="2170024536"/>
                  </a:ext>
                </a:extLst>
              </a:tr>
              <a:tr h="893675">
                <a:tc>
                  <a:txBody>
                    <a:bodyPr/>
                    <a:lstStyle/>
                    <a:p>
                      <a:r>
                        <a:rPr lang="en-US" sz="2800">
                          <a:effectLst/>
                        </a:rPr>
                        <a:t>s.send()→ Transmits TCP messages</a:t>
                      </a:r>
                    </a:p>
                  </a:txBody>
                  <a:tcPr>
                    <a:lnL w="9525" cap="flat" cmpd="sng" algn="ctr">
                      <a:solidFill>
                        <a:srgbClr val="50684A"/>
                      </a:solidFill>
                      <a:prstDash val="solid"/>
                      <a:round/>
                      <a:headEnd type="none" w="med" len="med"/>
                      <a:tailEnd type="none" w="med" len="med"/>
                    </a:lnL>
                    <a:lnR w="9525" cap="flat" cmpd="sng" algn="ctr">
                      <a:solidFill>
                        <a:srgbClr val="F0684A"/>
                      </a:solidFill>
                      <a:prstDash val="solid"/>
                      <a:round/>
                      <a:headEnd type="none" w="med" len="med"/>
                      <a:tailEnd type="none" w="med" len="med"/>
                    </a:lnR>
                    <a:lnT w="9525" cap="flat" cmpd="sng" algn="ctr">
                      <a:solidFill>
                        <a:srgbClr val="50684A"/>
                      </a:solidFill>
                      <a:prstDash val="solid"/>
                      <a:round/>
                      <a:headEnd type="none" w="med" len="med"/>
                      <a:tailEnd type="none" w="med" len="med"/>
                    </a:lnT>
                    <a:lnB w="9525" cap="flat" cmpd="sng" algn="ctr">
                      <a:solidFill>
                        <a:srgbClr val="50684A"/>
                      </a:solidFill>
                      <a:prstDash val="solid"/>
                      <a:round/>
                      <a:headEnd type="none" w="med" len="med"/>
                      <a:tailEnd type="none" w="med" len="med"/>
                    </a:lnB>
                    <a:solidFill>
                      <a:srgbClr val="FFFFFF"/>
                    </a:solidFill>
                  </a:tcPr>
                </a:tc>
                <a:tc>
                  <a:txBody>
                    <a:bodyPr/>
                    <a:lstStyle/>
                    <a:p>
                      <a:r>
                        <a:rPr lang="da-DK" sz="2800" dirty="0">
                          <a:effectLst/>
                        </a:rPr>
                        <a:t>s.sendto()→ Transmits UDP messages</a:t>
                      </a:r>
                    </a:p>
                  </a:txBody>
                  <a:tcPr>
                    <a:lnL w="9525" cap="flat" cmpd="sng" algn="ctr">
                      <a:solidFill>
                        <a:srgbClr val="F0684A"/>
                      </a:solidFill>
                      <a:prstDash val="solid"/>
                      <a:round/>
                      <a:headEnd type="none" w="med" len="med"/>
                      <a:tailEnd type="none" w="med" len="med"/>
                    </a:lnL>
                    <a:lnR w="9525" cap="flat" cmpd="sng" algn="ctr">
                      <a:solidFill>
                        <a:srgbClr val="F0684A"/>
                      </a:solidFill>
                      <a:prstDash val="solid"/>
                      <a:round/>
                      <a:headEnd type="none" w="med" len="med"/>
                      <a:tailEnd type="none" w="med" len="med"/>
                    </a:lnR>
                    <a:lnT w="9525" cap="flat" cmpd="sng" algn="ctr">
                      <a:solidFill>
                        <a:srgbClr val="F0684A"/>
                      </a:solidFill>
                      <a:prstDash val="solid"/>
                      <a:round/>
                      <a:headEnd type="none" w="med" len="med"/>
                      <a:tailEnd type="none" w="med" len="med"/>
                    </a:lnT>
                    <a:lnB w="9525" cap="flat" cmpd="sng" algn="ctr">
                      <a:solidFill>
                        <a:srgbClr val="F0684A"/>
                      </a:solidFill>
                      <a:prstDash val="solid"/>
                      <a:round/>
                      <a:headEnd type="none" w="med" len="med"/>
                      <a:tailEnd type="none" w="med" len="med"/>
                    </a:lnB>
                    <a:solidFill>
                      <a:srgbClr val="FFFFFF"/>
                    </a:solidFill>
                  </a:tcPr>
                </a:tc>
                <a:extLst>
                  <a:ext uri="{0D108BD9-81ED-4DB2-BD59-A6C34878D82A}">
                    <a16:rowId xmlns:a16="http://schemas.microsoft.com/office/drawing/2014/main" xmlns="" val="1611718856"/>
                  </a:ext>
                </a:extLst>
              </a:tr>
            </a:tbl>
          </a:graphicData>
        </a:graphic>
      </p:graphicFrame>
    </p:spTree>
    <p:extLst>
      <p:ext uri="{BB962C8B-B14F-4D97-AF65-F5344CB8AC3E}">
        <p14:creationId xmlns:p14="http://schemas.microsoft.com/office/powerpoint/2010/main" val="2706230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15B3E38-7879-4FE1-A7E2-707F79F4577C}"/>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DB100AFC-96E2-489A-BA24-CF04996EB1A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xmlns="" id="{85BD5512-4FBF-4EB8-A6B1-B0221CA627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0780" y="2400206"/>
            <a:ext cx="9502216" cy="4457794"/>
          </a:xfrm>
          <a:prstGeom prst="rect">
            <a:avLst/>
          </a:prstGeom>
        </p:spPr>
      </p:pic>
      <p:sp>
        <p:nvSpPr>
          <p:cNvPr id="7" name="TextBox 6">
            <a:extLst>
              <a:ext uri="{FF2B5EF4-FFF2-40B4-BE49-F238E27FC236}">
                <a16:creationId xmlns:a16="http://schemas.microsoft.com/office/drawing/2014/main" xmlns="" id="{8172A96F-8496-4B98-8D34-983E88844B2F}"/>
              </a:ext>
            </a:extLst>
          </p:cNvPr>
          <p:cNvSpPr txBox="1"/>
          <p:nvPr/>
        </p:nvSpPr>
        <p:spPr>
          <a:xfrm>
            <a:off x="1170780" y="1590196"/>
            <a:ext cx="6093500" cy="523220"/>
          </a:xfrm>
          <a:prstGeom prst="rect">
            <a:avLst/>
          </a:prstGeom>
          <a:noFill/>
        </p:spPr>
        <p:txBody>
          <a:bodyPr wrap="square">
            <a:spAutoFit/>
          </a:bodyPr>
          <a:lstStyle/>
          <a:p>
            <a:pPr marL="457200" indent="-457200" algn="l">
              <a:buFont typeface="Wingdings" panose="05000000000000000000" pitchFamily="2" charset="2"/>
              <a:buChar char="q"/>
            </a:pPr>
            <a:r>
              <a:rPr lang="en-US" sz="2800" b="1" i="0" dirty="0">
                <a:solidFill>
                  <a:srgbClr val="212529"/>
                </a:solidFill>
                <a:effectLst/>
                <a:latin typeface="system-ui"/>
              </a:rPr>
              <a:t>UDP Sockets</a:t>
            </a:r>
          </a:p>
        </p:txBody>
      </p:sp>
    </p:spTree>
    <p:extLst>
      <p:ext uri="{BB962C8B-B14F-4D97-AF65-F5344CB8AC3E}">
        <p14:creationId xmlns:p14="http://schemas.microsoft.com/office/powerpoint/2010/main" val="2563428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EAA4AFB-F0F9-4D72-95DE-FA6242EC40BC}"/>
              </a:ext>
            </a:extLst>
          </p:cNvPr>
          <p:cNvSpPr txBox="1"/>
          <p:nvPr/>
        </p:nvSpPr>
        <p:spPr>
          <a:xfrm>
            <a:off x="401053" y="1531020"/>
            <a:ext cx="11421979" cy="4893647"/>
          </a:xfrm>
          <a:prstGeom prst="rect">
            <a:avLst/>
          </a:prstGeom>
          <a:noFill/>
        </p:spPr>
        <p:txBody>
          <a:bodyPr wrap="square">
            <a:spAutoFit/>
          </a:bodyPr>
          <a:lstStyle/>
          <a:p>
            <a:pPr marL="342900" indent="-342900" algn="just">
              <a:buFont typeface="Arial" panose="020B0604020202020204" pitchFamily="34" charset="0"/>
              <a:buChar char="•"/>
            </a:pPr>
            <a:r>
              <a:rPr lang="en-US" sz="2400" b="1" dirty="0" err="1"/>
              <a:t>socket.bind</a:t>
            </a:r>
            <a:r>
              <a:rPr lang="en-US" sz="2400" b="1" dirty="0"/>
              <a:t>(address): </a:t>
            </a:r>
            <a:r>
              <a:rPr lang="en-US" sz="2400" dirty="0"/>
              <a:t>This method is used to connect the address (IP address, port number) to the socket. The socket must be open before connecting to the address.</a:t>
            </a:r>
          </a:p>
          <a:p>
            <a:endParaRPr lang="en-US" sz="2400" dirty="0"/>
          </a:p>
          <a:p>
            <a:pPr marL="342900" indent="-342900" algn="just">
              <a:buFont typeface="Arial" panose="020B0604020202020204" pitchFamily="34" charset="0"/>
              <a:buChar char="•"/>
            </a:pPr>
            <a:r>
              <a:rPr lang="en-US" sz="2400" b="1" dirty="0" err="1"/>
              <a:t>socket.listen</a:t>
            </a:r>
            <a:r>
              <a:rPr lang="en-US" sz="2400" b="1" dirty="0"/>
              <a:t>(q): </a:t>
            </a:r>
            <a:r>
              <a:rPr lang="en-US" sz="2400" dirty="0"/>
              <a:t>This method starts the TCP listener. The q argument defines the maximum number of lined-up connections.</a:t>
            </a:r>
          </a:p>
          <a:p>
            <a:endParaRPr lang="en-US" sz="2400" dirty="0"/>
          </a:p>
          <a:p>
            <a:pPr marL="342900" indent="-342900">
              <a:buFont typeface="Arial" panose="020B0604020202020204" pitchFamily="34" charset="0"/>
              <a:buChar char="•"/>
            </a:pPr>
            <a:r>
              <a:rPr lang="en-US" sz="2400" b="1" dirty="0" err="1"/>
              <a:t>socket.accept</a:t>
            </a:r>
            <a:r>
              <a:rPr lang="en-US" sz="2400" b="1" dirty="0"/>
              <a:t>(): </a:t>
            </a:r>
            <a:r>
              <a:rPr lang="en-US" sz="2400" dirty="0"/>
              <a:t>The use of this method is to accept the connection from the client. </a:t>
            </a:r>
          </a:p>
          <a:p>
            <a:pPr marL="695325" indent="-342900">
              <a:buFont typeface="Wingdings" panose="05000000000000000000" pitchFamily="2" charset="2"/>
              <a:buChar char="ü"/>
            </a:pPr>
            <a:r>
              <a:rPr lang="en-US" sz="2400" dirty="0"/>
              <a:t>Before using this method, the </a:t>
            </a:r>
            <a:r>
              <a:rPr lang="en-US" sz="2400" dirty="0" err="1"/>
              <a:t>socket.bind</a:t>
            </a:r>
            <a:r>
              <a:rPr lang="en-US" sz="2400" dirty="0"/>
              <a:t>(address) and  </a:t>
            </a:r>
            <a:r>
              <a:rPr lang="en-US" sz="2400" dirty="0" err="1"/>
              <a:t>socket.listen</a:t>
            </a:r>
            <a:r>
              <a:rPr lang="en-US" sz="2400" dirty="0"/>
              <a:t>(q) methods must be used. </a:t>
            </a:r>
          </a:p>
          <a:p>
            <a:pPr marL="695325" indent="-342900">
              <a:buFont typeface="Wingdings" panose="05000000000000000000" pitchFamily="2" charset="2"/>
              <a:buChar char="ü"/>
            </a:pPr>
            <a:r>
              <a:rPr lang="en-US" sz="2400" dirty="0"/>
              <a:t> This method returns two values: </a:t>
            </a:r>
            <a:r>
              <a:rPr lang="en-US" sz="2400" dirty="0" err="1"/>
              <a:t>client_socket</a:t>
            </a:r>
            <a:r>
              <a:rPr lang="en-US" sz="2400" dirty="0"/>
              <a:t> and address:</a:t>
            </a:r>
          </a:p>
          <a:p>
            <a:pPr marL="1171575" indent="-369888">
              <a:buFont typeface="Wingdings" panose="05000000000000000000" pitchFamily="2" charset="2"/>
              <a:buChar char="Ø"/>
            </a:pPr>
            <a:r>
              <a:rPr lang="en-US" sz="2400" dirty="0" err="1"/>
              <a:t>client_socket</a:t>
            </a:r>
            <a:r>
              <a:rPr lang="en-US" sz="2400" dirty="0"/>
              <a:t> : is a new socket object used to send and receive data over the connection.</a:t>
            </a:r>
          </a:p>
          <a:p>
            <a:pPr marL="1171575" indent="-369888">
              <a:buFont typeface="Wingdings" panose="05000000000000000000" pitchFamily="2" charset="2"/>
              <a:buChar char="Ø"/>
            </a:pPr>
            <a:r>
              <a:rPr lang="en-US" sz="2400" dirty="0"/>
              <a:t>Address: is the address of the client. You will see examples later.</a:t>
            </a:r>
          </a:p>
        </p:txBody>
      </p:sp>
      <p:sp>
        <p:nvSpPr>
          <p:cNvPr id="4" name="TextBox 3">
            <a:extLst>
              <a:ext uri="{FF2B5EF4-FFF2-40B4-BE49-F238E27FC236}">
                <a16:creationId xmlns:a16="http://schemas.microsoft.com/office/drawing/2014/main" xmlns="" id="{1774DD0B-19FD-4AAF-962B-7902E236C714}"/>
              </a:ext>
            </a:extLst>
          </p:cNvPr>
          <p:cNvSpPr txBox="1"/>
          <p:nvPr/>
        </p:nvSpPr>
        <p:spPr>
          <a:xfrm>
            <a:off x="560961" y="433333"/>
            <a:ext cx="7980948"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Server socket methods</a:t>
            </a:r>
          </a:p>
        </p:txBody>
      </p:sp>
      <p:cxnSp>
        <p:nvCxnSpPr>
          <p:cNvPr id="6" name="Straight Connector 5">
            <a:extLst>
              <a:ext uri="{FF2B5EF4-FFF2-40B4-BE49-F238E27FC236}">
                <a16:creationId xmlns:a16="http://schemas.microsoft.com/office/drawing/2014/main" xmlns="" id="{3200BF5B-737D-469A-9BA5-5F0C925577B3}"/>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602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55CA24B-D68D-4BD3-9C56-DA6E04A5E76A}"/>
              </a:ext>
            </a:extLst>
          </p:cNvPr>
          <p:cNvSpPr txBox="1"/>
          <p:nvPr/>
        </p:nvSpPr>
        <p:spPr>
          <a:xfrm>
            <a:off x="625642" y="591672"/>
            <a:ext cx="94488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Client socket methods</a:t>
            </a:r>
          </a:p>
        </p:txBody>
      </p:sp>
      <p:sp>
        <p:nvSpPr>
          <p:cNvPr id="5" name="TextBox 4">
            <a:extLst>
              <a:ext uri="{FF2B5EF4-FFF2-40B4-BE49-F238E27FC236}">
                <a16:creationId xmlns:a16="http://schemas.microsoft.com/office/drawing/2014/main" xmlns="" id="{B18ECCA0-07AC-4C81-83BB-8545523581A7}"/>
              </a:ext>
            </a:extLst>
          </p:cNvPr>
          <p:cNvSpPr txBox="1"/>
          <p:nvPr/>
        </p:nvSpPr>
        <p:spPr>
          <a:xfrm>
            <a:off x="625642" y="1787378"/>
            <a:ext cx="11229474" cy="2246769"/>
          </a:xfrm>
          <a:prstGeom prst="rect">
            <a:avLst/>
          </a:prstGeom>
          <a:noFill/>
        </p:spPr>
        <p:txBody>
          <a:bodyPr wrap="square">
            <a:spAutoFit/>
          </a:bodyPr>
          <a:lstStyle/>
          <a:p>
            <a:pPr marL="457200" indent="-457200">
              <a:buFont typeface="Arial" panose="020B0604020202020204" pitchFamily="34" charset="0"/>
              <a:buChar char="•"/>
            </a:pPr>
            <a:r>
              <a:rPr lang="en-US" sz="2800" dirty="0"/>
              <a:t>The only method dedicated to the client is the following:</a:t>
            </a:r>
          </a:p>
          <a:p>
            <a:endParaRPr lang="en-US" sz="2800" dirty="0"/>
          </a:p>
          <a:p>
            <a:pPr marL="457200" indent="-457200">
              <a:buFont typeface="Arial" panose="020B0604020202020204" pitchFamily="34" charset="0"/>
              <a:buChar char="•"/>
            </a:pPr>
            <a:r>
              <a:rPr lang="en-US" sz="2800" b="1" dirty="0"/>
              <a:t> </a:t>
            </a:r>
            <a:r>
              <a:rPr lang="en-US" sz="2800" b="1" dirty="0" err="1"/>
              <a:t>socket.connect</a:t>
            </a:r>
            <a:r>
              <a:rPr lang="en-US" sz="2800" b="1" dirty="0"/>
              <a:t>(address): </a:t>
            </a:r>
            <a:r>
              <a:rPr lang="en-US" sz="2800" dirty="0"/>
              <a:t>This method connects the client to the server. </a:t>
            </a:r>
          </a:p>
          <a:p>
            <a:r>
              <a:rPr lang="en-US" sz="2800" dirty="0"/>
              <a:t>       The address argument is the address of the server.</a:t>
            </a:r>
          </a:p>
          <a:p>
            <a:endParaRPr lang="en-US" sz="2800" dirty="0"/>
          </a:p>
        </p:txBody>
      </p:sp>
      <p:cxnSp>
        <p:nvCxnSpPr>
          <p:cNvPr id="6" name="Straight Connector 5">
            <a:extLst>
              <a:ext uri="{FF2B5EF4-FFF2-40B4-BE49-F238E27FC236}">
                <a16:creationId xmlns:a16="http://schemas.microsoft.com/office/drawing/2014/main" xmlns="" id="{133AA03D-6912-4D1B-94C6-AB8785B84F9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44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14DAA79-8A6F-4BDC-9734-392C62FD9B90}"/>
              </a:ext>
            </a:extLst>
          </p:cNvPr>
          <p:cNvSpPr txBox="1"/>
          <p:nvPr/>
        </p:nvSpPr>
        <p:spPr>
          <a:xfrm>
            <a:off x="673256" y="1544352"/>
            <a:ext cx="10540176" cy="4893647"/>
          </a:xfrm>
          <a:prstGeom prst="rect">
            <a:avLst/>
          </a:prstGeom>
          <a:noFill/>
        </p:spPr>
        <p:txBody>
          <a:bodyPr wrap="square">
            <a:spAutoFit/>
          </a:bodyPr>
          <a:lstStyle/>
          <a:p>
            <a:pPr marL="342900" indent="-342900">
              <a:buFont typeface="Arial" panose="020B0604020202020204" pitchFamily="34" charset="0"/>
              <a:buChar char="•"/>
            </a:pPr>
            <a:r>
              <a:rPr lang="en-US" sz="2400" b="1" dirty="0" err="1"/>
              <a:t>socket.send</a:t>
            </a:r>
            <a:r>
              <a:rPr lang="en-US" sz="2400" b="1" dirty="0"/>
              <a:t>(bytes): </a:t>
            </a:r>
            <a:r>
              <a:rPr lang="en-US" sz="2400" dirty="0"/>
              <a:t>This method is used to send data to the socket. Before sending the data, ensure that the socket is connected to a remote machine. It returns the number of bytes sent.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b="1" dirty="0" err="1"/>
              <a:t>socket.sendto</a:t>
            </a:r>
            <a:r>
              <a:rPr lang="en-US" sz="2400" b="1" dirty="0"/>
              <a:t>(data, address) : </a:t>
            </a:r>
            <a:r>
              <a:rPr lang="en-US" sz="2400" dirty="0"/>
              <a:t>As name implies, this method is used to send data from the socket. Two pair (data, address) value is returned by this method. Data defines the number of bytes sent and address specifies the address of the remote machine.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b="1" dirty="0" err="1"/>
              <a:t>socket.sendall</a:t>
            </a:r>
            <a:r>
              <a:rPr lang="en-US" sz="2400" b="1" dirty="0"/>
              <a:t>(data):</a:t>
            </a:r>
            <a:r>
              <a:rPr lang="en-US" sz="2400" dirty="0"/>
              <a:t>This method sends all the data to the socket which is connected to a remote machine. It will carelessly transfers the data until an error occurs and if it happens then it uses </a:t>
            </a:r>
            <a:r>
              <a:rPr lang="en-US" sz="2400" dirty="0" err="1"/>
              <a:t>socket.close</a:t>
            </a:r>
            <a:r>
              <a:rPr lang="en-US" sz="2400" dirty="0"/>
              <a:t>() method to close the socket.</a:t>
            </a:r>
          </a:p>
          <a:p>
            <a:endParaRPr lang="en-US" sz="2400" dirty="0"/>
          </a:p>
        </p:txBody>
      </p:sp>
      <p:sp>
        <p:nvSpPr>
          <p:cNvPr id="5" name="TextBox 4">
            <a:extLst>
              <a:ext uri="{FF2B5EF4-FFF2-40B4-BE49-F238E27FC236}">
                <a16:creationId xmlns:a16="http://schemas.microsoft.com/office/drawing/2014/main" xmlns="" id="{433511AF-CCC9-468D-8AE4-5225A8C1EF38}"/>
              </a:ext>
            </a:extLst>
          </p:cNvPr>
          <p:cNvSpPr txBox="1"/>
          <p:nvPr/>
        </p:nvSpPr>
        <p:spPr>
          <a:xfrm>
            <a:off x="560961" y="591672"/>
            <a:ext cx="996266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General socket methods</a:t>
            </a:r>
          </a:p>
        </p:txBody>
      </p:sp>
      <p:cxnSp>
        <p:nvCxnSpPr>
          <p:cNvPr id="6" name="Straight Connector 5">
            <a:extLst>
              <a:ext uri="{FF2B5EF4-FFF2-40B4-BE49-F238E27FC236}">
                <a16:creationId xmlns:a16="http://schemas.microsoft.com/office/drawing/2014/main" xmlns="" id="{84377952-3636-44B7-9E77-5AF1453D90F9}"/>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1090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242401E-EFBA-48CC-AC17-69EAB841F5D4}"/>
              </a:ext>
            </a:extLst>
          </p:cNvPr>
          <p:cNvSpPr txBox="1"/>
          <p:nvPr/>
        </p:nvSpPr>
        <p:spPr>
          <a:xfrm>
            <a:off x="384242" y="428177"/>
            <a:ext cx="7485594" cy="1423467"/>
          </a:xfrm>
          <a:prstGeom prst="rect">
            <a:avLst/>
          </a:prstGeom>
          <a:noFill/>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IP </a:t>
            </a:r>
            <a:r>
              <a:rPr kumimoji="0" lang="en-US" sz="4800" b="0" i="0" u="none" strike="noStrike" kern="1200" cap="none" spc="0" normalizeH="0" baseline="0" noProof="0" dirty="0" smtClean="0">
                <a:ln>
                  <a:noFill/>
                </a:ln>
                <a:solidFill>
                  <a:prstClr val="black"/>
                </a:solidFill>
                <a:effectLst/>
                <a:uLnTx/>
                <a:uFillTx/>
                <a:latin typeface="Book Antiqua" panose="02040602050305030304" pitchFamily="18" charset="0"/>
                <a:ea typeface="+mn-ea"/>
                <a:cs typeface="+mn-cs"/>
              </a:rPr>
              <a:t>Addresses </a:t>
            </a:r>
            <a:r>
              <a:rPr kumimoji="0" lang="en-US" sz="4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and Ports</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4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endParaRPr>
          </a:p>
        </p:txBody>
      </p:sp>
      <p:cxnSp>
        <p:nvCxnSpPr>
          <p:cNvPr id="9" name="Straight Connector 8">
            <a:extLst>
              <a:ext uri="{FF2B5EF4-FFF2-40B4-BE49-F238E27FC236}">
                <a16:creationId xmlns:a16="http://schemas.microsoft.com/office/drawing/2014/main" xmlns="" id="{0FA110B1-2DE7-44AB-BAE2-2A267F9D85D1}"/>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3DF00EDB-64F9-41D8-8D3F-18F5A0D2CF25}"/>
              </a:ext>
            </a:extLst>
          </p:cNvPr>
          <p:cNvSpPr txBox="1"/>
          <p:nvPr/>
        </p:nvSpPr>
        <p:spPr>
          <a:xfrm>
            <a:off x="633407" y="1550927"/>
            <a:ext cx="10925185" cy="3416320"/>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IP </a:t>
            </a: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addresses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are the </a:t>
            </a: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addresses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which </a:t>
            </a: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help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to uniquely identify a device over the internet.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Port is an endpoint for the communication </a:t>
            </a: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in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operating </a:t>
            </a: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systems.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There are total of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0 – 65535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ports on a system.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2">
            <a:extLst>
              <a:ext uri="{FF2B5EF4-FFF2-40B4-BE49-F238E27FC236}">
                <a16:creationId xmlns:a16="http://schemas.microsoft.com/office/drawing/2014/main" xmlns="" id="{1A46E8AA-75EC-4867-A66A-17DBEDE1E58E}"/>
              </a:ext>
            </a:extLst>
          </p:cNvPr>
          <p:cNvSpPr>
            <a:spLocks noChangeArrowheads="1"/>
          </p:cNvSpPr>
          <p:nvPr/>
        </p:nvSpPr>
        <p:spPr bwMode="auto">
          <a:xfrm>
            <a:off x="560961" y="3997751"/>
            <a:ext cx="11221308" cy="1938992"/>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Port numbers are sometimes seen in web or other uniform resource locators (URLs) as well. </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By default</a:t>
            </a:r>
            <a:r>
              <a:rPr kumimoji="0" lang="en-US" altLang="en-US" sz="2400" b="1" i="0" u="none" strike="noStrike" kern="1200" cap="none" spc="0" normalizeH="0" baseline="0" noProof="0" dirty="0">
                <a:ln>
                  <a:noFill/>
                </a:ln>
                <a:solidFill>
                  <a:prstClr val="black"/>
                </a:solidFill>
                <a:effectLst/>
                <a:uLnTx/>
                <a:uFillTx/>
                <a:latin typeface="Calibri" panose="020F0502020204030204"/>
                <a:ea typeface="+mn-ea"/>
                <a:cs typeface="+mn-cs"/>
              </a:rPr>
              <a:t>, HTTP uses port 80 </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US" altLang="en-US" sz="2400" b="1" i="0" u="none" strike="noStrike" kern="1200" cap="none" spc="0" normalizeH="0" baseline="0" noProof="0" dirty="0">
                <a:ln>
                  <a:noFill/>
                </a:ln>
                <a:solidFill>
                  <a:prstClr val="black"/>
                </a:solidFill>
                <a:effectLst/>
                <a:uLnTx/>
                <a:uFillTx/>
                <a:latin typeface="Calibri" panose="020F0502020204030204"/>
                <a:ea typeface="+mn-ea"/>
                <a:cs typeface="+mn-cs"/>
              </a:rPr>
              <a:t>HTTPS uses port 443</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but a URL like http://www.example.com:8080/path/ specifies that the web browser connects instead to port 8080 of the HTTP server. </a:t>
            </a:r>
          </a:p>
        </p:txBody>
      </p:sp>
    </p:spTree>
    <p:extLst>
      <p:ext uri="{BB962C8B-B14F-4D97-AF65-F5344CB8AC3E}">
        <p14:creationId xmlns:p14="http://schemas.microsoft.com/office/powerpoint/2010/main" val="1967893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433511AF-CCC9-468D-8AE4-5225A8C1EF38}"/>
              </a:ext>
            </a:extLst>
          </p:cNvPr>
          <p:cNvSpPr txBox="1"/>
          <p:nvPr/>
        </p:nvSpPr>
        <p:spPr>
          <a:xfrm>
            <a:off x="560961" y="591672"/>
            <a:ext cx="996266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General socket methods</a:t>
            </a:r>
          </a:p>
        </p:txBody>
      </p:sp>
      <p:cxnSp>
        <p:nvCxnSpPr>
          <p:cNvPr id="6" name="Straight Connector 5">
            <a:extLst>
              <a:ext uri="{FF2B5EF4-FFF2-40B4-BE49-F238E27FC236}">
                <a16:creationId xmlns:a16="http://schemas.microsoft.com/office/drawing/2014/main" xmlns="" id="{84377952-3636-44B7-9E77-5AF1453D90F9}"/>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3302BB4A-EA95-40D3-85F9-5093A71B30FF}"/>
              </a:ext>
            </a:extLst>
          </p:cNvPr>
          <p:cNvSpPr txBox="1"/>
          <p:nvPr/>
        </p:nvSpPr>
        <p:spPr>
          <a:xfrm>
            <a:off x="757861" y="1712637"/>
            <a:ext cx="10676278" cy="4154984"/>
          </a:xfrm>
          <a:prstGeom prst="rect">
            <a:avLst/>
          </a:prstGeom>
          <a:noFill/>
        </p:spPr>
        <p:txBody>
          <a:bodyPr wrap="square">
            <a:spAutoFit/>
          </a:bodyPr>
          <a:lstStyle/>
          <a:p>
            <a:r>
              <a:rPr lang="en-US" sz="2400" dirty="0"/>
              <a:t>• </a:t>
            </a:r>
            <a:r>
              <a:rPr lang="en-US" sz="2400" b="1" dirty="0" err="1"/>
              <a:t>socket.recvfrom</a:t>
            </a:r>
            <a:r>
              <a:rPr lang="en-US" sz="2400" b="1" dirty="0"/>
              <a:t>(</a:t>
            </a:r>
            <a:r>
              <a:rPr lang="en-US" sz="2400" b="1" dirty="0" err="1"/>
              <a:t>bufsize</a:t>
            </a:r>
            <a:r>
              <a:rPr lang="en-US" sz="2400" b="1" dirty="0"/>
              <a:t>): </a:t>
            </a:r>
            <a:r>
              <a:rPr lang="en-US" sz="2400" dirty="0"/>
              <a:t>This method receives data from the socket. </a:t>
            </a:r>
          </a:p>
          <a:p>
            <a:r>
              <a:rPr lang="en-US" sz="2400" dirty="0"/>
              <a:t>   The method returns a pair of values: </a:t>
            </a:r>
          </a:p>
          <a:p>
            <a:pPr marL="722313" indent="-176213">
              <a:buFont typeface="Wingdings" panose="05000000000000000000" pitchFamily="2" charset="2"/>
              <a:buChar char="Ø"/>
            </a:pPr>
            <a:r>
              <a:rPr lang="en-US" sz="2400" dirty="0"/>
              <a:t>The first value gives the received data.</a:t>
            </a:r>
          </a:p>
          <a:p>
            <a:pPr marL="722313" indent="-176213">
              <a:buFont typeface="Wingdings" panose="05000000000000000000" pitchFamily="2" charset="2"/>
              <a:buChar char="Ø"/>
            </a:pPr>
            <a:r>
              <a:rPr lang="en-US" sz="2400" dirty="0"/>
              <a:t>The second value gives the address of the socket sending the data.</a:t>
            </a:r>
            <a:endParaRPr lang="en-US" sz="2400" b="1" dirty="0"/>
          </a:p>
          <a:p>
            <a:endParaRPr lang="en-US" sz="2400" dirty="0"/>
          </a:p>
          <a:p>
            <a:pPr marL="342900" indent="-342900">
              <a:buFont typeface="Arial" panose="020B0604020202020204" pitchFamily="34" charset="0"/>
              <a:buChar char="•"/>
            </a:pPr>
            <a:r>
              <a:rPr lang="en-US" sz="2400" b="1" dirty="0" err="1"/>
              <a:t>socket.recv</a:t>
            </a:r>
            <a:r>
              <a:rPr lang="en-US" sz="2400" b="1" dirty="0"/>
              <a:t>(</a:t>
            </a:r>
            <a:r>
              <a:rPr lang="en-US" sz="2400" b="1" dirty="0" err="1"/>
              <a:t>bufsize</a:t>
            </a:r>
            <a:r>
              <a:rPr lang="en-US" sz="2400" b="1" dirty="0"/>
              <a:t>): </a:t>
            </a:r>
            <a:r>
              <a:rPr lang="en-US" sz="2400" dirty="0"/>
              <a:t>This method receives a TCP message from the socket. The </a:t>
            </a:r>
            <a:r>
              <a:rPr lang="en-US" sz="2400" dirty="0" err="1"/>
              <a:t>bufsize</a:t>
            </a:r>
            <a:r>
              <a:rPr lang="en-US" sz="2400" dirty="0"/>
              <a:t> argument defines the maximum data it can receive at any one time.</a:t>
            </a:r>
          </a:p>
          <a:p>
            <a:endParaRPr lang="en-US" sz="2400" dirty="0"/>
          </a:p>
          <a:p>
            <a:pPr marL="342900" indent="-342900">
              <a:buFont typeface="Arial" panose="020B0604020202020204" pitchFamily="34" charset="0"/>
              <a:buChar char="•"/>
            </a:pPr>
            <a:r>
              <a:rPr lang="en-US" sz="2400" b="1" dirty="0" err="1"/>
              <a:t>socket.gethostname</a:t>
            </a:r>
            <a:r>
              <a:rPr lang="en-US" sz="2400" b="1" dirty="0"/>
              <a:t>(): </a:t>
            </a:r>
            <a:r>
              <a:rPr lang="en-US" sz="2400" dirty="0"/>
              <a:t>This method will return the name of the host.</a:t>
            </a:r>
          </a:p>
          <a:p>
            <a:endParaRPr lang="en-US" sz="2400" dirty="0"/>
          </a:p>
          <a:p>
            <a:pPr marL="457200" indent="-457200">
              <a:buFont typeface="Arial" panose="020B0604020202020204" pitchFamily="34" charset="0"/>
              <a:buChar char="•"/>
            </a:pPr>
            <a:r>
              <a:rPr lang="en-US" sz="2400" b="1" dirty="0" err="1"/>
              <a:t>socket.close</a:t>
            </a:r>
            <a:r>
              <a:rPr lang="en-US" sz="2400" b="1" dirty="0"/>
              <a:t>(): </a:t>
            </a:r>
            <a:r>
              <a:rPr lang="en-US" sz="2400" dirty="0"/>
              <a:t>This method will close the socket. </a:t>
            </a:r>
          </a:p>
        </p:txBody>
      </p:sp>
    </p:spTree>
    <p:extLst>
      <p:ext uri="{BB962C8B-B14F-4D97-AF65-F5344CB8AC3E}">
        <p14:creationId xmlns:p14="http://schemas.microsoft.com/office/powerpoint/2010/main" val="3136984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“UDP Client – Server” Example</a:t>
            </a:r>
            <a:endParaRPr lang="en-US" dirty="0"/>
          </a:p>
        </p:txBody>
      </p:sp>
      <p:sp>
        <p:nvSpPr>
          <p:cNvPr id="4" name="Content Placeholder 3"/>
          <p:cNvSpPr>
            <a:spLocks noGrp="1"/>
          </p:cNvSpPr>
          <p:nvPr>
            <p:ph sz="half" idx="1"/>
          </p:nvPr>
        </p:nvSpPr>
        <p:spPr/>
        <p:txBody>
          <a:bodyPr/>
          <a:lstStyle/>
          <a:p>
            <a:r>
              <a:rPr lang="en-US" dirty="0" smtClean="0"/>
              <a:t>Server:</a:t>
            </a:r>
            <a:endParaRPr lang="en-US" dirty="0"/>
          </a:p>
        </p:txBody>
      </p:sp>
      <p:sp>
        <p:nvSpPr>
          <p:cNvPr id="5" name="Content Placeholder 4"/>
          <p:cNvSpPr>
            <a:spLocks noGrp="1"/>
          </p:cNvSpPr>
          <p:nvPr>
            <p:ph sz="half" idx="2"/>
          </p:nvPr>
        </p:nvSpPr>
        <p:spPr/>
        <p:txBody>
          <a:bodyPr/>
          <a:lstStyle/>
          <a:p>
            <a:r>
              <a:rPr lang="en-US" dirty="0" smtClean="0"/>
              <a:t>Client:</a:t>
            </a:r>
            <a:endParaRPr lang="en-US" dirty="0"/>
          </a:p>
        </p:txBody>
      </p:sp>
      <p:pic>
        <p:nvPicPr>
          <p:cNvPr id="8" name="Picture 7"/>
          <p:cNvPicPr>
            <a:picLocks noChangeAspect="1"/>
          </p:cNvPicPr>
          <p:nvPr/>
        </p:nvPicPr>
        <p:blipFill>
          <a:blip r:embed="rId2"/>
          <a:stretch>
            <a:fillRect/>
          </a:stretch>
        </p:blipFill>
        <p:spPr>
          <a:xfrm>
            <a:off x="838201" y="2452862"/>
            <a:ext cx="5181600" cy="3859037"/>
          </a:xfrm>
          <a:prstGeom prst="rect">
            <a:avLst/>
          </a:prstGeom>
        </p:spPr>
      </p:pic>
      <p:pic>
        <p:nvPicPr>
          <p:cNvPr id="9" name="Picture 8"/>
          <p:cNvPicPr>
            <a:picLocks noChangeAspect="1"/>
          </p:cNvPicPr>
          <p:nvPr/>
        </p:nvPicPr>
        <p:blipFill>
          <a:blip r:embed="rId3"/>
          <a:stretch>
            <a:fillRect/>
          </a:stretch>
        </p:blipFill>
        <p:spPr>
          <a:xfrm>
            <a:off x="6019800" y="2418995"/>
            <a:ext cx="6172200" cy="3993094"/>
          </a:xfrm>
          <a:prstGeom prst="rect">
            <a:avLst/>
          </a:prstGeom>
        </p:spPr>
      </p:pic>
    </p:spTree>
    <p:extLst>
      <p:ext uri="{BB962C8B-B14F-4D97-AF65-F5344CB8AC3E}">
        <p14:creationId xmlns:p14="http://schemas.microsoft.com/office/powerpoint/2010/main" val="3041137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UDP Client – </a:t>
            </a:r>
            <a:r>
              <a:rPr lang="en-US" dirty="0" smtClean="0"/>
              <a:t>Server Examples.</a:t>
            </a:r>
            <a:endParaRPr lang="en-US" dirty="0"/>
          </a:p>
        </p:txBody>
      </p:sp>
      <p:sp>
        <p:nvSpPr>
          <p:cNvPr id="6" name="Content Placeholder 5"/>
          <p:cNvSpPr>
            <a:spLocks noGrp="1"/>
          </p:cNvSpPr>
          <p:nvPr>
            <p:ph idx="1"/>
          </p:nvPr>
        </p:nvSpPr>
        <p:spPr/>
        <p:txBody>
          <a:bodyPr/>
          <a:lstStyle/>
          <a:p>
            <a:r>
              <a:rPr lang="en-US" dirty="0" smtClean="0"/>
              <a:t>Two different devices. </a:t>
            </a:r>
            <a:endParaRPr lang="en-US" dirty="0"/>
          </a:p>
          <a:p>
            <a:pPr lvl="1"/>
            <a:r>
              <a:rPr lang="en-US" dirty="0" smtClean="0"/>
              <a:t>Check IP address of your devices on the local network</a:t>
            </a:r>
            <a:r>
              <a:rPr lang="en-US" dirty="0" smtClean="0">
                <a:sym typeface="Wingdings" panose="05000000000000000000" pitchFamily="2" charset="2"/>
              </a:rPr>
              <a:t></a:t>
            </a:r>
            <a:r>
              <a:rPr lang="en-US" dirty="0" smtClean="0"/>
              <a:t> </a:t>
            </a:r>
            <a:r>
              <a:rPr lang="en-US" dirty="0" err="1" smtClean="0"/>
              <a:t>IPConfig</a:t>
            </a:r>
            <a:endParaRPr lang="en-US" dirty="0" smtClean="0"/>
          </a:p>
          <a:p>
            <a:r>
              <a:rPr lang="en-US" dirty="0"/>
              <a:t>Chat Client </a:t>
            </a:r>
            <a:r>
              <a:rPr lang="en-US" dirty="0" smtClean="0"/>
              <a:t>Server</a:t>
            </a:r>
          </a:p>
          <a:p>
            <a:r>
              <a:rPr lang="en-US" dirty="0" smtClean="0"/>
              <a:t>A server to provide time and date to the clients </a:t>
            </a:r>
            <a:r>
              <a:rPr lang="en-US" i="1" dirty="0" err="1" smtClean="0"/>
              <a:t>datetime.now</a:t>
            </a:r>
            <a:r>
              <a:rPr lang="en-US" i="1" dirty="0" smtClean="0"/>
              <a:t>()</a:t>
            </a:r>
          </a:p>
          <a:p>
            <a:r>
              <a:rPr lang="en-US" dirty="0" smtClean="0"/>
              <a:t>Server provide some services to the Client such Calculator.</a:t>
            </a:r>
          </a:p>
          <a:p>
            <a:endParaRPr lang="en-US" dirty="0"/>
          </a:p>
        </p:txBody>
      </p:sp>
    </p:spTree>
    <p:extLst>
      <p:ext uri="{BB962C8B-B14F-4D97-AF65-F5344CB8AC3E}">
        <p14:creationId xmlns:p14="http://schemas.microsoft.com/office/powerpoint/2010/main" val="1172113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Chat Client </a:t>
            </a:r>
            <a:r>
              <a:rPr lang="en-US" dirty="0" smtClean="0"/>
              <a:t>Server</a:t>
            </a:r>
            <a:endParaRPr lang="en-US" dirty="0"/>
          </a:p>
        </p:txBody>
      </p:sp>
      <p:pic>
        <p:nvPicPr>
          <p:cNvPr id="6" name="Content Placeholder 5"/>
          <p:cNvPicPr>
            <a:picLocks noGrp="1" noChangeAspect="1"/>
          </p:cNvPicPr>
          <p:nvPr>
            <p:ph sz="half" idx="1"/>
          </p:nvPr>
        </p:nvPicPr>
        <p:blipFill>
          <a:blip r:embed="rId2"/>
          <a:stretch>
            <a:fillRect/>
          </a:stretch>
        </p:blipFill>
        <p:spPr>
          <a:xfrm>
            <a:off x="309556" y="1825624"/>
            <a:ext cx="5648331" cy="4800953"/>
          </a:xfrm>
          <a:prstGeom prst="rect">
            <a:avLst/>
          </a:prstGeom>
        </p:spPr>
      </p:pic>
      <p:pic>
        <p:nvPicPr>
          <p:cNvPr id="7" name="Content Placeholder 6"/>
          <p:cNvPicPr>
            <a:picLocks noGrp="1" noChangeAspect="1"/>
          </p:cNvPicPr>
          <p:nvPr>
            <p:ph sz="half" idx="2"/>
          </p:nvPr>
        </p:nvPicPr>
        <p:blipFill>
          <a:blip r:embed="rId3"/>
          <a:stretch>
            <a:fillRect/>
          </a:stretch>
        </p:blipFill>
        <p:spPr>
          <a:xfrm>
            <a:off x="6063818" y="1825624"/>
            <a:ext cx="5682605" cy="4879975"/>
          </a:xfrm>
          <a:prstGeom prst="rect">
            <a:avLst/>
          </a:prstGeom>
        </p:spPr>
      </p:pic>
    </p:spTree>
    <p:extLst>
      <p:ext uri="{BB962C8B-B14F-4D97-AF65-F5344CB8AC3E}">
        <p14:creationId xmlns:p14="http://schemas.microsoft.com/office/powerpoint/2010/main" val="3672391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and date Server</a:t>
            </a:r>
            <a:endParaRPr lang="en-US" dirty="0"/>
          </a:p>
        </p:txBody>
      </p:sp>
      <p:pic>
        <p:nvPicPr>
          <p:cNvPr id="5" name="Content Placeholder 4"/>
          <p:cNvPicPr>
            <a:picLocks noGrp="1" noChangeAspect="1"/>
          </p:cNvPicPr>
          <p:nvPr>
            <p:ph sz="half" idx="1"/>
          </p:nvPr>
        </p:nvPicPr>
        <p:blipFill>
          <a:blip r:embed="rId2"/>
          <a:stretch>
            <a:fillRect/>
          </a:stretch>
        </p:blipFill>
        <p:spPr>
          <a:xfrm>
            <a:off x="272566" y="1825625"/>
            <a:ext cx="5590071" cy="4563885"/>
          </a:xfrm>
          <a:prstGeom prst="rect">
            <a:avLst/>
          </a:prstGeom>
        </p:spPr>
      </p:pic>
      <p:pic>
        <p:nvPicPr>
          <p:cNvPr id="6" name="Content Placeholder 5"/>
          <p:cNvPicPr>
            <a:picLocks noGrp="1" noChangeAspect="1"/>
          </p:cNvPicPr>
          <p:nvPr>
            <p:ph sz="half" idx="2"/>
          </p:nvPr>
        </p:nvPicPr>
        <p:blipFill>
          <a:blip r:embed="rId3"/>
          <a:stretch>
            <a:fillRect/>
          </a:stretch>
        </p:blipFill>
        <p:spPr>
          <a:xfrm>
            <a:off x="6062133" y="1825625"/>
            <a:ext cx="5384799" cy="4563885"/>
          </a:xfrm>
          <a:prstGeom prst="rect">
            <a:avLst/>
          </a:prstGeom>
        </p:spPr>
      </p:pic>
    </p:spTree>
    <p:extLst>
      <p:ext uri="{BB962C8B-B14F-4D97-AF65-F5344CB8AC3E}">
        <p14:creationId xmlns:p14="http://schemas.microsoft.com/office/powerpoint/2010/main" val="1558024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Calculator Server (HW)</a:t>
            </a:r>
            <a:endParaRPr lang="en-US" dirty="0"/>
          </a:p>
        </p:txBody>
      </p:sp>
      <p:sp>
        <p:nvSpPr>
          <p:cNvPr id="5" name="Content Placeholder 4"/>
          <p:cNvSpPr>
            <a:spLocks noGrp="1"/>
          </p:cNvSpPr>
          <p:nvPr>
            <p:ph idx="1"/>
          </p:nvPr>
        </p:nvSpPr>
        <p:spPr/>
        <p:txBody>
          <a:bodyPr/>
          <a:lstStyle/>
          <a:p>
            <a:r>
              <a:rPr lang="en-US" dirty="0" smtClean="0"/>
              <a:t>Develop a client-server code using UDP</a:t>
            </a:r>
          </a:p>
          <a:p>
            <a:r>
              <a:rPr lang="en-US" dirty="0" smtClean="0"/>
              <a:t>The client sent a simple mathematical Computation to the server e.g., 5 + 6  or 4 * 5.</a:t>
            </a:r>
          </a:p>
          <a:p>
            <a:pPr marL="0" indent="0">
              <a:buNone/>
            </a:pPr>
            <a:r>
              <a:rPr lang="en-US" dirty="0"/>
              <a:t> </a:t>
            </a:r>
            <a:r>
              <a:rPr lang="en-US" dirty="0" smtClean="0"/>
              <a:t>        Hint: you can write (+, 5, 6 )instead of 5 + 6 if you want</a:t>
            </a:r>
          </a:p>
          <a:p>
            <a:r>
              <a:rPr lang="en-US" dirty="0" smtClean="0"/>
              <a:t>The server return the result to the client. 5+6 = 11</a:t>
            </a:r>
            <a:endParaRPr lang="en-US" dirty="0"/>
          </a:p>
        </p:txBody>
      </p:sp>
    </p:spTree>
    <p:extLst>
      <p:ext uri="{BB962C8B-B14F-4D97-AF65-F5344CB8AC3E}">
        <p14:creationId xmlns:p14="http://schemas.microsoft.com/office/powerpoint/2010/main" val="3791015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15B3E38-7879-4FE1-A7E2-707F79F4577C}"/>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DB100AFC-96E2-489A-BA24-CF04996EB1A7}"/>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xmlns="" id="{C591B741-04B5-480E-B692-E4B08817D851}"/>
              </a:ext>
            </a:extLst>
          </p:cNvPr>
          <p:cNvSpPr txBox="1"/>
          <p:nvPr/>
        </p:nvSpPr>
        <p:spPr>
          <a:xfrm>
            <a:off x="1140799" y="1442596"/>
            <a:ext cx="6093500" cy="523220"/>
          </a:xfrm>
          <a:prstGeom prst="rect">
            <a:avLst/>
          </a:prstGeom>
          <a:noFill/>
        </p:spPr>
        <p:txBody>
          <a:bodyPr wrap="square">
            <a:spAutoFit/>
          </a:bodyPr>
          <a:lstStyle/>
          <a:p>
            <a:pPr marL="457200" indent="-457200" algn="l">
              <a:buFont typeface="Wingdings" panose="05000000000000000000" pitchFamily="2" charset="2"/>
              <a:buChar char="q"/>
            </a:pPr>
            <a:r>
              <a:rPr lang="en-US" sz="2800" b="1" i="0" dirty="0">
                <a:solidFill>
                  <a:srgbClr val="212529"/>
                </a:solidFill>
                <a:effectLst/>
                <a:latin typeface="system-ui"/>
              </a:rPr>
              <a:t>TCP Sockets</a:t>
            </a:r>
          </a:p>
        </p:txBody>
      </p:sp>
      <p:pic>
        <p:nvPicPr>
          <p:cNvPr id="12" name="Picture 11">
            <a:extLst>
              <a:ext uri="{FF2B5EF4-FFF2-40B4-BE49-F238E27FC236}">
                <a16:creationId xmlns:a16="http://schemas.microsoft.com/office/drawing/2014/main" xmlns="" id="{F98296A9-2B69-4513-8B54-AAF43AF68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304" y="1965816"/>
            <a:ext cx="10211216" cy="4892184"/>
          </a:xfrm>
          <a:prstGeom prst="rect">
            <a:avLst/>
          </a:prstGeom>
        </p:spPr>
      </p:pic>
    </p:spTree>
    <p:extLst>
      <p:ext uri="{BB962C8B-B14F-4D97-AF65-F5344CB8AC3E}">
        <p14:creationId xmlns:p14="http://schemas.microsoft.com/office/powerpoint/2010/main" val="965953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“TCP </a:t>
            </a:r>
            <a:r>
              <a:rPr lang="en-US" dirty="0"/>
              <a:t>Client – Server” Example</a:t>
            </a:r>
          </a:p>
        </p:txBody>
      </p:sp>
      <p:pic>
        <p:nvPicPr>
          <p:cNvPr id="6" name="Content Placeholder 5"/>
          <p:cNvPicPr>
            <a:picLocks noGrp="1" noChangeAspect="1"/>
          </p:cNvPicPr>
          <p:nvPr>
            <p:ph sz="half" idx="1"/>
          </p:nvPr>
        </p:nvPicPr>
        <p:blipFill>
          <a:blip r:embed="rId2"/>
          <a:stretch>
            <a:fillRect/>
          </a:stretch>
        </p:blipFill>
        <p:spPr>
          <a:xfrm>
            <a:off x="383821" y="1825625"/>
            <a:ext cx="5613595" cy="4767199"/>
          </a:xfrm>
          <a:prstGeom prst="rect">
            <a:avLst/>
          </a:prstGeom>
        </p:spPr>
      </p:pic>
      <p:pic>
        <p:nvPicPr>
          <p:cNvPr id="7" name="Content Placeholder 6"/>
          <p:cNvPicPr>
            <a:picLocks noGrp="1" noChangeAspect="1"/>
          </p:cNvPicPr>
          <p:nvPr>
            <p:ph sz="half" idx="2"/>
          </p:nvPr>
        </p:nvPicPr>
        <p:blipFill>
          <a:blip r:embed="rId3"/>
          <a:stretch>
            <a:fillRect/>
          </a:stretch>
        </p:blipFill>
        <p:spPr>
          <a:xfrm>
            <a:off x="6220179" y="1825624"/>
            <a:ext cx="5837520" cy="4767200"/>
          </a:xfrm>
          <a:prstGeom prst="rect">
            <a:avLst/>
          </a:prstGeom>
        </p:spPr>
      </p:pic>
    </p:spTree>
    <p:extLst>
      <p:ext uri="{BB962C8B-B14F-4D97-AF65-F5344CB8AC3E}">
        <p14:creationId xmlns:p14="http://schemas.microsoft.com/office/powerpoint/2010/main" val="879294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C2B36C5-7897-443B-8204-04D7B977FDBD}"/>
              </a:ext>
            </a:extLst>
          </p:cNvPr>
          <p:cNvSpPr txBox="1"/>
          <p:nvPr/>
        </p:nvSpPr>
        <p:spPr>
          <a:xfrm>
            <a:off x="560961" y="433333"/>
            <a:ext cx="7980948"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Server socket methods</a:t>
            </a:r>
          </a:p>
        </p:txBody>
      </p:sp>
      <p:sp>
        <p:nvSpPr>
          <p:cNvPr id="5" name="TextBox 4">
            <a:extLst>
              <a:ext uri="{FF2B5EF4-FFF2-40B4-BE49-F238E27FC236}">
                <a16:creationId xmlns:a16="http://schemas.microsoft.com/office/drawing/2014/main" xmlns="" id="{8EAA4AFB-F0F9-4D72-95DE-FA6242EC40BC}"/>
              </a:ext>
            </a:extLst>
          </p:cNvPr>
          <p:cNvSpPr txBox="1"/>
          <p:nvPr/>
        </p:nvSpPr>
        <p:spPr>
          <a:xfrm>
            <a:off x="433139" y="1725122"/>
            <a:ext cx="10347156" cy="1569660"/>
          </a:xfrm>
          <a:prstGeom prst="rect">
            <a:avLst/>
          </a:prstGeom>
          <a:noFill/>
        </p:spPr>
        <p:txBody>
          <a:bodyPr wrap="square">
            <a:spAutoFit/>
          </a:bodyPr>
          <a:lstStyle/>
          <a:p>
            <a:pPr marL="342900" indent="-342900" algn="just">
              <a:buFont typeface="Arial" panose="020B0604020202020204" pitchFamily="34" charset="0"/>
              <a:buChar char="•"/>
            </a:pPr>
            <a:r>
              <a:rPr lang="en-US" sz="2400" dirty="0"/>
              <a:t>In a client-server architecture, there is one centralized server that provides service, and many clients request and receive service from the centralized server. </a:t>
            </a:r>
          </a:p>
          <a:p>
            <a:endParaRPr lang="en-US" sz="2400" dirty="0"/>
          </a:p>
        </p:txBody>
      </p:sp>
      <p:cxnSp>
        <p:nvCxnSpPr>
          <p:cNvPr id="6" name="Straight Connector 5">
            <a:extLst>
              <a:ext uri="{FF2B5EF4-FFF2-40B4-BE49-F238E27FC236}">
                <a16:creationId xmlns:a16="http://schemas.microsoft.com/office/drawing/2014/main" xmlns="" id="{0FA5494D-4F54-489E-ADE1-089F125080E0}"/>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xmlns="" id="{C3FC44E7-7968-4539-980D-D1DC43515F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8164" y="2218545"/>
            <a:ext cx="6497105" cy="5345503"/>
          </a:xfrm>
          <a:prstGeom prst="rect">
            <a:avLst/>
          </a:prstGeom>
        </p:spPr>
      </p:pic>
    </p:spTree>
    <p:extLst>
      <p:ext uri="{BB962C8B-B14F-4D97-AF65-F5344CB8AC3E}">
        <p14:creationId xmlns:p14="http://schemas.microsoft.com/office/powerpoint/2010/main" val="119891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 Example (HW)</a:t>
            </a:r>
            <a:endParaRPr lang="en-US" dirty="0"/>
          </a:p>
        </p:txBody>
      </p:sp>
      <p:sp>
        <p:nvSpPr>
          <p:cNvPr id="3" name="Content Placeholder 2"/>
          <p:cNvSpPr>
            <a:spLocks noGrp="1"/>
          </p:cNvSpPr>
          <p:nvPr>
            <p:ph idx="1"/>
          </p:nvPr>
        </p:nvSpPr>
        <p:spPr/>
        <p:txBody>
          <a:bodyPr/>
          <a:lstStyle/>
          <a:p>
            <a:r>
              <a:rPr lang="en-US" dirty="0" smtClean="0"/>
              <a:t>Develop a TCP client-server program where :</a:t>
            </a:r>
          </a:p>
          <a:p>
            <a:r>
              <a:rPr lang="en-US" dirty="0" smtClean="0"/>
              <a:t>Four clients send different string words to the server</a:t>
            </a:r>
          </a:p>
          <a:p>
            <a:r>
              <a:rPr lang="en-US" dirty="0" smtClean="0"/>
              <a:t>The server reply by the number of characters in each word and the beginning character of that word. </a:t>
            </a:r>
            <a:endParaRPr lang="en-US" dirty="0"/>
          </a:p>
        </p:txBody>
      </p:sp>
    </p:spTree>
    <p:extLst>
      <p:ext uri="{BB962C8B-B14F-4D97-AF65-F5344CB8AC3E}">
        <p14:creationId xmlns:p14="http://schemas.microsoft.com/office/powerpoint/2010/main" val="199057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630BF40-8E33-4231-A337-805846124DF8}"/>
              </a:ext>
            </a:extLst>
          </p:cNvPr>
          <p:cNvSpPr txBox="1"/>
          <p:nvPr/>
        </p:nvSpPr>
        <p:spPr>
          <a:xfrm>
            <a:off x="560961" y="1429686"/>
            <a:ext cx="10925186" cy="2585323"/>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 network socket is one endpoint in a communication flow between two programs running over a computer network such as the Internet.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Sockets are used to send messages across the network.</a:t>
            </a:r>
            <a:endParaRPr kumimoji="0" lang="ar-JO"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ar-JO"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Sockets can be used over diﬀerent channels such as TCP,</a:t>
            </a:r>
            <a:r>
              <a:rPr kumimoji="0" lang="ar-JO"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UDP.</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xmlns="" id="{F242401E-EFBA-48CC-AC17-69EAB841F5D4}"/>
              </a:ext>
            </a:extLst>
          </p:cNvPr>
          <p:cNvSpPr txBox="1"/>
          <p:nvPr/>
        </p:nvSpPr>
        <p:spPr>
          <a:xfrm>
            <a:off x="384242" y="428177"/>
            <a:ext cx="6099242" cy="758669"/>
          </a:xfrm>
          <a:prstGeom prst="rect">
            <a:avLst/>
          </a:prstGeom>
          <a:noFill/>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Network sockets</a:t>
            </a:r>
          </a:p>
        </p:txBody>
      </p:sp>
      <p:pic>
        <p:nvPicPr>
          <p:cNvPr id="4" name="Picture 3">
            <a:extLst>
              <a:ext uri="{FF2B5EF4-FFF2-40B4-BE49-F238E27FC236}">
                <a16:creationId xmlns:a16="http://schemas.microsoft.com/office/drawing/2014/main" xmlns="" id="{1186066C-BAB3-4BF5-BAC0-35DA67C065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1327" y="4261932"/>
            <a:ext cx="8971168" cy="2585323"/>
          </a:xfrm>
          <a:prstGeom prst="rect">
            <a:avLst/>
          </a:prstGeom>
        </p:spPr>
      </p:pic>
      <p:cxnSp>
        <p:nvCxnSpPr>
          <p:cNvPr id="9" name="Straight Connector 8">
            <a:extLst>
              <a:ext uri="{FF2B5EF4-FFF2-40B4-BE49-F238E27FC236}">
                <a16:creationId xmlns:a16="http://schemas.microsoft.com/office/drawing/2014/main" xmlns="" id="{0FA110B1-2DE7-44AB-BAE2-2A267F9D85D1}"/>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xmlns="" id="{CF7A6F6C-C091-42E7-912B-9B50BCEBA558}"/>
              </a:ext>
            </a:extLst>
          </p:cNvPr>
          <p:cNvSpPr txBox="1"/>
          <p:nvPr/>
        </p:nvSpPr>
        <p:spPr>
          <a:xfrm>
            <a:off x="560961" y="3637540"/>
            <a:ext cx="10594298" cy="156966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socket connection can be used in the following two modes: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31813" marR="0" lvl="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Server</a:t>
            </a:r>
          </a:p>
          <a:p>
            <a:pPr marL="531813" marR="0" lvl="0" indent="-16668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Client</a:t>
            </a:r>
          </a:p>
        </p:txBody>
      </p:sp>
    </p:spTree>
    <p:extLst>
      <p:ext uri="{BB962C8B-B14F-4D97-AF65-F5344CB8AC3E}">
        <p14:creationId xmlns:p14="http://schemas.microsoft.com/office/powerpoint/2010/main" val="4186328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servers and records</a:t>
            </a:r>
            <a:r>
              <a:rPr lang="en-US" dirty="0" smtClean="0"/>
              <a:t>.</a:t>
            </a:r>
            <a:br>
              <a:rPr lang="en-US" dirty="0" smtClean="0"/>
            </a:br>
            <a:r>
              <a:rPr lang="en-US" dirty="0" smtClean="0"/>
              <a:t>What is DNS</a:t>
            </a:r>
            <a:endParaRPr lang="en-US" dirty="0"/>
          </a:p>
        </p:txBody>
      </p:sp>
      <p:sp>
        <p:nvSpPr>
          <p:cNvPr id="3" name="Content Placeholder 2"/>
          <p:cNvSpPr>
            <a:spLocks noGrp="1"/>
          </p:cNvSpPr>
          <p:nvPr>
            <p:ph idx="1"/>
          </p:nvPr>
        </p:nvSpPr>
        <p:spPr/>
        <p:txBody>
          <a:bodyPr/>
          <a:lstStyle/>
          <a:p>
            <a:r>
              <a:rPr lang="en-US" dirty="0" smtClean="0"/>
              <a:t>DNS: Domain Name System </a:t>
            </a:r>
            <a:r>
              <a:rPr lang="en-US" dirty="0"/>
              <a:t>is the phonebook of the </a:t>
            </a:r>
            <a:r>
              <a:rPr lang="en-US" dirty="0" smtClean="0"/>
              <a:t>Internet.</a:t>
            </a:r>
          </a:p>
          <a:p>
            <a:r>
              <a:rPr lang="en-US" dirty="0"/>
              <a:t>Humans access information online through domain names, like </a:t>
            </a:r>
            <a:r>
              <a:rPr lang="en-US" dirty="0" smtClean="0"/>
              <a:t>www.google.com </a:t>
            </a:r>
            <a:r>
              <a:rPr lang="en-US" dirty="0"/>
              <a:t>or </a:t>
            </a:r>
            <a:r>
              <a:rPr lang="en-US" dirty="0" smtClean="0"/>
              <a:t>www.yahoo.com. </a:t>
            </a:r>
          </a:p>
          <a:p>
            <a:r>
              <a:rPr lang="en-US" dirty="0" smtClean="0"/>
              <a:t>Web </a:t>
            </a:r>
            <a:r>
              <a:rPr lang="en-US" dirty="0"/>
              <a:t>browsers interact through Internet Protocol (IP) addresses. </a:t>
            </a:r>
            <a:endParaRPr lang="en-US" dirty="0" smtClean="0"/>
          </a:p>
          <a:p>
            <a:r>
              <a:rPr lang="en-US" dirty="0" smtClean="0"/>
              <a:t>DNS </a:t>
            </a:r>
            <a:r>
              <a:rPr lang="en-US" dirty="0"/>
              <a:t>translates domain names to IP addresses so browsers can load Internet resources.</a:t>
            </a:r>
            <a:endParaRPr lang="en-US" dirty="0"/>
          </a:p>
        </p:txBody>
      </p:sp>
    </p:spTree>
    <p:extLst>
      <p:ext uri="{BB962C8B-B14F-4D97-AF65-F5344CB8AC3E}">
        <p14:creationId xmlns:p14="http://schemas.microsoft.com/office/powerpoint/2010/main" val="2195199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DNS record</a:t>
            </a:r>
            <a:r>
              <a:rPr lang="en-US" b="1" dirty="0" smtClean="0"/>
              <a:t>?</a:t>
            </a:r>
            <a:endParaRPr lang="en-US" dirty="0"/>
          </a:p>
        </p:txBody>
      </p:sp>
      <p:sp>
        <p:nvSpPr>
          <p:cNvPr id="3" name="Content Placeholder 2"/>
          <p:cNvSpPr>
            <a:spLocks noGrp="1"/>
          </p:cNvSpPr>
          <p:nvPr>
            <p:ph idx="1"/>
          </p:nvPr>
        </p:nvSpPr>
        <p:spPr/>
        <p:txBody>
          <a:bodyPr>
            <a:normAutofit fontScale="92500"/>
          </a:bodyPr>
          <a:lstStyle/>
          <a:p>
            <a:r>
              <a:rPr lang="en-US" dirty="0"/>
              <a:t>DNS records (aka zone files) are instructions that live in authoritative DNS </a:t>
            </a:r>
            <a:r>
              <a:rPr lang="en-US" dirty="0" smtClean="0"/>
              <a:t>servers.</a:t>
            </a:r>
          </a:p>
          <a:p>
            <a:r>
              <a:rPr lang="en-US" dirty="0" smtClean="0"/>
              <a:t>It provides </a:t>
            </a:r>
            <a:r>
              <a:rPr lang="en-US" dirty="0"/>
              <a:t>information about a domain including what IP address is associated with that domain and how to handle requests for that domain. </a:t>
            </a:r>
            <a:endParaRPr lang="en-US" dirty="0" smtClean="0"/>
          </a:p>
          <a:p>
            <a:r>
              <a:rPr lang="en-US" dirty="0" smtClean="0"/>
              <a:t>These </a:t>
            </a:r>
            <a:r>
              <a:rPr lang="en-US" dirty="0"/>
              <a:t>records consist of a series of text files written in what is known as DNS syntax. </a:t>
            </a:r>
            <a:endParaRPr lang="en-US" dirty="0" smtClean="0"/>
          </a:p>
          <a:p>
            <a:r>
              <a:rPr lang="en-US" dirty="0" smtClean="0"/>
              <a:t>DNS </a:t>
            </a:r>
            <a:r>
              <a:rPr lang="en-US" dirty="0"/>
              <a:t>syntax is just a string of characters used as commands that tell the DNS server what to do</a:t>
            </a:r>
            <a:r>
              <a:rPr lang="en-US" dirty="0" smtClean="0"/>
              <a:t>.</a:t>
            </a:r>
          </a:p>
          <a:p>
            <a:r>
              <a:rPr lang="en-US" dirty="0" smtClean="0"/>
              <a:t>All </a:t>
            </a:r>
            <a:r>
              <a:rPr lang="en-US" dirty="0"/>
              <a:t>DNS records also have a ‘TTL’, which stands for time-to-live, and indicates how often a DNS server will refresh that record.</a:t>
            </a:r>
            <a:endParaRPr lang="en-US" dirty="0"/>
          </a:p>
        </p:txBody>
      </p:sp>
    </p:spTree>
    <p:extLst>
      <p:ext uri="{BB962C8B-B14F-4D97-AF65-F5344CB8AC3E}">
        <p14:creationId xmlns:p14="http://schemas.microsoft.com/office/powerpoint/2010/main" val="9235015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are the most common types of DNS record</a:t>
            </a:r>
            <a:r>
              <a:rPr lang="en-US" b="1" dirty="0" smtClean="0"/>
              <a:t>?</a:t>
            </a:r>
            <a:endParaRPr lang="en-US" dirty="0"/>
          </a:p>
        </p:txBody>
      </p:sp>
      <p:sp>
        <p:nvSpPr>
          <p:cNvPr id="3" name="Content Placeholder 2"/>
          <p:cNvSpPr>
            <a:spLocks noGrp="1"/>
          </p:cNvSpPr>
          <p:nvPr>
            <p:ph idx="1"/>
          </p:nvPr>
        </p:nvSpPr>
        <p:spPr/>
        <p:txBody>
          <a:bodyPr>
            <a:normAutofit/>
          </a:bodyPr>
          <a:lstStyle/>
          <a:p>
            <a:r>
              <a:rPr lang="en-US" b="1" dirty="0"/>
              <a:t>A record</a:t>
            </a:r>
            <a:r>
              <a:rPr lang="en-US" dirty="0"/>
              <a:t> - The record that holds the IP address of a domain. </a:t>
            </a:r>
            <a:endParaRPr lang="en-US" dirty="0" smtClean="0"/>
          </a:p>
          <a:p>
            <a:r>
              <a:rPr lang="en-US" b="1" dirty="0" smtClean="0"/>
              <a:t>AAAA </a:t>
            </a:r>
            <a:r>
              <a:rPr lang="en-US" b="1" dirty="0"/>
              <a:t>record</a:t>
            </a:r>
            <a:r>
              <a:rPr lang="en-US" dirty="0"/>
              <a:t> - The record that contains the IPv6 address for a domain </a:t>
            </a:r>
            <a:r>
              <a:rPr lang="en-US" dirty="0" smtClean="0"/>
              <a:t>.</a:t>
            </a:r>
            <a:endParaRPr lang="en-US" dirty="0"/>
          </a:p>
          <a:p>
            <a:r>
              <a:rPr lang="en-US" b="1" dirty="0"/>
              <a:t>CNAME record</a:t>
            </a:r>
            <a:r>
              <a:rPr lang="en-US" dirty="0"/>
              <a:t> - Forwards one domain or subdomain to another domain, does NOT provide an IP address. </a:t>
            </a:r>
            <a:endParaRPr lang="en-US" dirty="0" smtClean="0"/>
          </a:p>
          <a:p>
            <a:r>
              <a:rPr lang="en-US" b="1" dirty="0" smtClean="0"/>
              <a:t>MX</a:t>
            </a:r>
            <a:r>
              <a:rPr lang="en-US" dirty="0"/>
              <a:t> - Directs mail to an email server. </a:t>
            </a:r>
            <a:endParaRPr lang="en-US" dirty="0" smtClean="0"/>
          </a:p>
          <a:p>
            <a:r>
              <a:rPr lang="en-US" b="1" dirty="0" smtClean="0"/>
              <a:t>SOA </a:t>
            </a:r>
            <a:r>
              <a:rPr lang="en-US" b="1" dirty="0"/>
              <a:t>record</a:t>
            </a:r>
            <a:r>
              <a:rPr lang="en-US" dirty="0"/>
              <a:t> - Stores admin information about a domain. </a:t>
            </a:r>
          </a:p>
          <a:p>
            <a:r>
              <a:rPr lang="en-US" b="1" dirty="0"/>
              <a:t>SRV record</a:t>
            </a:r>
            <a:r>
              <a:rPr lang="en-US" dirty="0"/>
              <a:t> - Specifies a port for specific services. </a:t>
            </a:r>
          </a:p>
          <a:p>
            <a:r>
              <a:rPr lang="en-US" b="1" dirty="0"/>
              <a:t>PTR record</a:t>
            </a:r>
            <a:r>
              <a:rPr lang="en-US" dirty="0"/>
              <a:t> - Provides a domain name in reverse-lookups. </a:t>
            </a:r>
          </a:p>
          <a:p>
            <a:endParaRPr lang="en-US" dirty="0"/>
          </a:p>
        </p:txBody>
      </p:sp>
    </p:spTree>
    <p:extLst>
      <p:ext uri="{BB962C8B-B14F-4D97-AF65-F5344CB8AC3E}">
        <p14:creationId xmlns:p14="http://schemas.microsoft.com/office/powerpoint/2010/main" val="4079949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DNS records Examples</a:t>
            </a:r>
            <a:endParaRPr lang="en-US" dirty="0"/>
          </a:p>
        </p:txBody>
      </p:sp>
      <p:sp>
        <p:nvSpPr>
          <p:cNvPr id="3" name="Content Placeholder 2"/>
          <p:cNvSpPr>
            <a:spLocks noGrp="1"/>
          </p:cNvSpPr>
          <p:nvPr>
            <p:ph idx="1"/>
          </p:nvPr>
        </p:nvSpPr>
        <p:spPr/>
        <p:txBody>
          <a:bodyPr/>
          <a:lstStyle/>
          <a:p>
            <a:r>
              <a:rPr lang="en-US" dirty="0" smtClean="0"/>
              <a:t>To install the required library</a:t>
            </a:r>
          </a:p>
          <a:p>
            <a:endParaRPr lang="en-US" dirty="0"/>
          </a:p>
          <a:p>
            <a:pPr lvl="2"/>
            <a:r>
              <a:rPr lang="en-US" dirty="0"/>
              <a:t>p</a:t>
            </a:r>
            <a:r>
              <a:rPr lang="en-US" dirty="0" smtClean="0"/>
              <a:t>ip install </a:t>
            </a:r>
            <a:r>
              <a:rPr lang="en-US" dirty="0" err="1" smtClean="0"/>
              <a:t>dnspython</a:t>
            </a:r>
            <a:endParaRPr lang="en-US" dirty="0"/>
          </a:p>
        </p:txBody>
      </p:sp>
    </p:spTree>
    <p:extLst>
      <p:ext uri="{BB962C8B-B14F-4D97-AF65-F5344CB8AC3E}">
        <p14:creationId xmlns:p14="http://schemas.microsoft.com/office/powerpoint/2010/main" val="909999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Example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035904" y="2057401"/>
            <a:ext cx="10120191" cy="4158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90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Socket functions </a:t>
            </a:r>
            <a:endParaRPr lang="en-US" dirty="0"/>
          </a:p>
        </p:txBody>
      </p:sp>
      <p:sp>
        <p:nvSpPr>
          <p:cNvPr id="3" name="Content Placeholder 2"/>
          <p:cNvSpPr>
            <a:spLocks noGrp="1"/>
          </p:cNvSpPr>
          <p:nvPr>
            <p:ph idx="1"/>
          </p:nvPr>
        </p:nvSpPr>
        <p:spPr/>
        <p:txBody>
          <a:bodyPr/>
          <a:lstStyle/>
          <a:p>
            <a:r>
              <a:rPr lang="en-US" b="1" dirty="0" err="1"/>
              <a:t>g</a:t>
            </a:r>
            <a:r>
              <a:rPr lang="en-US" b="1" dirty="0" err="1" smtClean="0"/>
              <a:t>ethostbyname</a:t>
            </a:r>
            <a:r>
              <a:rPr lang="en-US" b="1" dirty="0" smtClean="0"/>
              <a:t>() </a:t>
            </a:r>
            <a:r>
              <a:rPr lang="en-US" dirty="0" smtClean="0"/>
              <a:t>Retunes the IP address of a website or name device on the network.</a:t>
            </a:r>
          </a:p>
          <a:p>
            <a:endParaRPr lang="en-US" dirty="0"/>
          </a:p>
        </p:txBody>
      </p:sp>
      <p:pic>
        <p:nvPicPr>
          <p:cNvPr id="4" name="Picture 3"/>
          <p:cNvPicPr>
            <a:picLocks noChangeAspect="1"/>
          </p:cNvPicPr>
          <p:nvPr/>
        </p:nvPicPr>
        <p:blipFill>
          <a:blip r:embed="rId2"/>
          <a:stretch>
            <a:fillRect/>
          </a:stretch>
        </p:blipFill>
        <p:spPr>
          <a:xfrm>
            <a:off x="1635427" y="3210806"/>
            <a:ext cx="6515503" cy="2207860"/>
          </a:xfrm>
          <a:prstGeom prst="rect">
            <a:avLst/>
          </a:prstGeom>
        </p:spPr>
      </p:pic>
    </p:spTree>
    <p:extLst>
      <p:ext uri="{BB962C8B-B14F-4D97-AF65-F5344CB8AC3E}">
        <p14:creationId xmlns:p14="http://schemas.microsoft.com/office/powerpoint/2010/main" val="120765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Socket functions </a:t>
            </a:r>
          </a:p>
        </p:txBody>
      </p:sp>
      <p:sp>
        <p:nvSpPr>
          <p:cNvPr id="3" name="Content Placeholder 2"/>
          <p:cNvSpPr>
            <a:spLocks noGrp="1"/>
          </p:cNvSpPr>
          <p:nvPr>
            <p:ph idx="1"/>
          </p:nvPr>
        </p:nvSpPr>
        <p:spPr/>
        <p:txBody>
          <a:bodyPr/>
          <a:lstStyle/>
          <a:p>
            <a:r>
              <a:rPr lang="en-US" dirty="0" err="1"/>
              <a:t>g</a:t>
            </a:r>
            <a:r>
              <a:rPr lang="en-US" dirty="0" err="1" smtClean="0"/>
              <a:t>ethostbyaddr</a:t>
            </a:r>
            <a:r>
              <a:rPr lang="en-US" dirty="0" smtClean="0"/>
              <a:t>() returns the name of a website or device on the network.</a:t>
            </a:r>
          </a:p>
          <a:p>
            <a:endParaRPr lang="en-US" dirty="0"/>
          </a:p>
        </p:txBody>
      </p:sp>
      <p:pic>
        <p:nvPicPr>
          <p:cNvPr id="4" name="Picture 3"/>
          <p:cNvPicPr>
            <a:picLocks noChangeAspect="1"/>
          </p:cNvPicPr>
          <p:nvPr/>
        </p:nvPicPr>
        <p:blipFill>
          <a:blip r:embed="rId2"/>
          <a:stretch>
            <a:fillRect/>
          </a:stretch>
        </p:blipFill>
        <p:spPr>
          <a:xfrm>
            <a:off x="2126544" y="3171824"/>
            <a:ext cx="5355343" cy="993775"/>
          </a:xfrm>
          <a:prstGeom prst="rect">
            <a:avLst/>
          </a:prstGeom>
        </p:spPr>
      </p:pic>
      <p:pic>
        <p:nvPicPr>
          <p:cNvPr id="5" name="Picture 4"/>
          <p:cNvPicPr>
            <a:picLocks noChangeAspect="1"/>
          </p:cNvPicPr>
          <p:nvPr/>
        </p:nvPicPr>
        <p:blipFill>
          <a:blip r:embed="rId3"/>
          <a:stretch>
            <a:fillRect/>
          </a:stretch>
        </p:blipFill>
        <p:spPr>
          <a:xfrm>
            <a:off x="2126544" y="4314031"/>
            <a:ext cx="5441542" cy="980458"/>
          </a:xfrm>
          <a:prstGeom prst="rect">
            <a:avLst/>
          </a:prstGeom>
        </p:spPr>
      </p:pic>
    </p:spTree>
    <p:extLst>
      <p:ext uri="{BB962C8B-B14F-4D97-AF65-F5344CB8AC3E}">
        <p14:creationId xmlns:p14="http://schemas.microsoft.com/office/powerpoint/2010/main" val="502292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Socket functions </a:t>
            </a:r>
          </a:p>
        </p:txBody>
      </p:sp>
      <p:sp>
        <p:nvSpPr>
          <p:cNvPr id="3" name="Content Placeholder 2"/>
          <p:cNvSpPr>
            <a:spLocks noGrp="1"/>
          </p:cNvSpPr>
          <p:nvPr>
            <p:ph idx="1"/>
          </p:nvPr>
        </p:nvSpPr>
        <p:spPr/>
        <p:txBody>
          <a:bodyPr/>
          <a:lstStyle/>
          <a:p>
            <a:r>
              <a:rPr lang="en-US" dirty="0" err="1"/>
              <a:t>g</a:t>
            </a:r>
            <a:r>
              <a:rPr lang="en-US" dirty="0" err="1" smtClean="0"/>
              <a:t>etservbyname</a:t>
            </a:r>
            <a:r>
              <a:rPr lang="en-US" dirty="0" smtClean="0"/>
              <a:t>() returns the port number that provides the service.</a:t>
            </a:r>
            <a:endParaRPr lang="en-US" dirty="0"/>
          </a:p>
        </p:txBody>
      </p:sp>
      <p:pic>
        <p:nvPicPr>
          <p:cNvPr id="4" name="Picture 3"/>
          <p:cNvPicPr>
            <a:picLocks noChangeAspect="1"/>
          </p:cNvPicPr>
          <p:nvPr/>
        </p:nvPicPr>
        <p:blipFill>
          <a:blip r:embed="rId2"/>
          <a:stretch>
            <a:fillRect/>
          </a:stretch>
        </p:blipFill>
        <p:spPr>
          <a:xfrm>
            <a:off x="975779" y="3143250"/>
            <a:ext cx="8648167" cy="977194"/>
          </a:xfrm>
          <a:prstGeom prst="rect">
            <a:avLst/>
          </a:prstGeom>
        </p:spPr>
      </p:pic>
    </p:spTree>
    <p:extLst>
      <p:ext uri="{BB962C8B-B14F-4D97-AF65-F5344CB8AC3E}">
        <p14:creationId xmlns:p14="http://schemas.microsoft.com/office/powerpoint/2010/main" val="698786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Socket functions </a:t>
            </a:r>
          </a:p>
        </p:txBody>
      </p:sp>
      <p:sp>
        <p:nvSpPr>
          <p:cNvPr id="3" name="Content Placeholder 2"/>
          <p:cNvSpPr>
            <a:spLocks noGrp="1"/>
          </p:cNvSpPr>
          <p:nvPr>
            <p:ph idx="1"/>
          </p:nvPr>
        </p:nvSpPr>
        <p:spPr/>
        <p:txBody>
          <a:bodyPr/>
          <a:lstStyle/>
          <a:p>
            <a:r>
              <a:rPr lang="en-US" dirty="0" err="1"/>
              <a:t>g</a:t>
            </a:r>
            <a:r>
              <a:rPr lang="en-US" dirty="0" err="1" smtClean="0"/>
              <a:t>etservbyport</a:t>
            </a:r>
            <a:r>
              <a:rPr lang="en-US" dirty="0" smtClean="0"/>
              <a:t>() returns the service of the port number.</a:t>
            </a:r>
          </a:p>
          <a:p>
            <a:endParaRPr lang="en-US" dirty="0"/>
          </a:p>
        </p:txBody>
      </p:sp>
      <p:pic>
        <p:nvPicPr>
          <p:cNvPr id="4" name="Picture 3"/>
          <p:cNvPicPr>
            <a:picLocks noChangeAspect="1"/>
          </p:cNvPicPr>
          <p:nvPr/>
        </p:nvPicPr>
        <p:blipFill>
          <a:blip r:embed="rId2"/>
          <a:stretch>
            <a:fillRect/>
          </a:stretch>
        </p:blipFill>
        <p:spPr>
          <a:xfrm>
            <a:off x="1266454" y="3167062"/>
            <a:ext cx="7630522" cy="1021116"/>
          </a:xfrm>
          <a:prstGeom prst="rect">
            <a:avLst/>
          </a:prstGeom>
        </p:spPr>
      </p:pic>
    </p:spTree>
    <p:extLst>
      <p:ext uri="{BB962C8B-B14F-4D97-AF65-F5344CB8AC3E}">
        <p14:creationId xmlns:p14="http://schemas.microsoft.com/office/powerpoint/2010/main" val="405671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487549A-1E7A-4E90-9F3A-8B89DA791111}"/>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sp>
        <p:nvSpPr>
          <p:cNvPr id="5" name="TextBox 4">
            <a:extLst>
              <a:ext uri="{FF2B5EF4-FFF2-40B4-BE49-F238E27FC236}">
                <a16:creationId xmlns:a16="http://schemas.microsoft.com/office/drawing/2014/main" xmlns="" id="{D74F57F3-5C63-4309-B9DA-09D2E2FCB989}"/>
              </a:ext>
            </a:extLst>
          </p:cNvPr>
          <p:cNvSpPr txBox="1"/>
          <p:nvPr/>
        </p:nvSpPr>
        <p:spPr>
          <a:xfrm>
            <a:off x="432905" y="1672075"/>
            <a:ext cx="11037199" cy="1938992"/>
          </a:xfrm>
          <a:prstGeom prst="rect">
            <a:avLst/>
          </a:prstGeom>
          <a:noFill/>
        </p:spPr>
        <p:txBody>
          <a:bodyPr wrap="square">
            <a:spAutoFit/>
          </a:bodyPr>
          <a:lstStyle/>
          <a:p>
            <a:pPr marL="285750" indent="-285750">
              <a:buFont typeface="Arial" panose="020B0604020202020204" pitchFamily="34" charset="0"/>
              <a:buChar char="•"/>
            </a:pPr>
            <a:r>
              <a:rPr lang="en-US" sz="2400" dirty="0"/>
              <a:t>Network socket can be identified by a unique combination of an IP address and port number</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In a very simple way, a socket is a way to talk to other computers. By means of a socket, a process can communicate with another process over the network.</a:t>
            </a:r>
          </a:p>
        </p:txBody>
      </p:sp>
      <p:sp>
        <p:nvSpPr>
          <p:cNvPr id="7" name="TextBox 6">
            <a:extLst>
              <a:ext uri="{FF2B5EF4-FFF2-40B4-BE49-F238E27FC236}">
                <a16:creationId xmlns:a16="http://schemas.microsoft.com/office/drawing/2014/main" xmlns="" id="{69691966-6667-4B9B-8E1D-7A21F7074B98}"/>
              </a:ext>
            </a:extLst>
          </p:cNvPr>
          <p:cNvSpPr txBox="1"/>
          <p:nvPr/>
        </p:nvSpPr>
        <p:spPr>
          <a:xfrm>
            <a:off x="432905" y="3979735"/>
            <a:ext cx="10363432" cy="2062103"/>
          </a:xfrm>
          <a:prstGeom prst="rect">
            <a:avLst/>
          </a:prstGeom>
          <a:noFill/>
        </p:spPr>
        <p:txBody>
          <a:bodyPr wrap="square">
            <a:spAutoFit/>
          </a:bodyPr>
          <a:lstStyle/>
          <a:p>
            <a:pPr marL="285750" indent="-285750">
              <a:buFont typeface="Arial" panose="020B0604020202020204" pitchFamily="34" charset="0"/>
              <a:buChar char="•"/>
            </a:pPr>
            <a:r>
              <a:rPr lang="en-US" sz="2400" dirty="0"/>
              <a:t>In order to create a socket, use the </a:t>
            </a:r>
            <a:r>
              <a:rPr lang="en-US" sz="2400" b="1" dirty="0" err="1"/>
              <a:t>socket.socket</a:t>
            </a:r>
            <a:r>
              <a:rPr lang="en-US" sz="2400" b="1" dirty="0"/>
              <a:t>() </a:t>
            </a:r>
            <a:r>
              <a:rPr lang="en-US" sz="2400" dirty="0"/>
              <a:t>function that is available in the socket module. The general syntax of a socket function is as follows:</a:t>
            </a:r>
          </a:p>
          <a:p>
            <a:endParaRPr lang="ar-JO" sz="2400" dirty="0"/>
          </a:p>
          <a:p>
            <a:endParaRPr lang="en-US" sz="2400" dirty="0"/>
          </a:p>
          <a:p>
            <a:pPr algn="ctr"/>
            <a:r>
              <a:rPr lang="en-US" sz="3200" b="1" dirty="0"/>
              <a:t>s = </a:t>
            </a:r>
            <a:r>
              <a:rPr lang="en-US" sz="3200" b="1" dirty="0" err="1"/>
              <a:t>socket.socket</a:t>
            </a:r>
            <a:r>
              <a:rPr lang="en-US" sz="3200" b="1" dirty="0"/>
              <a:t> (</a:t>
            </a:r>
            <a:r>
              <a:rPr lang="en-US" sz="3200" b="1" dirty="0" err="1"/>
              <a:t>socket_family</a:t>
            </a:r>
            <a:r>
              <a:rPr lang="en-US" sz="3200" b="1" dirty="0"/>
              <a:t>, </a:t>
            </a:r>
            <a:r>
              <a:rPr lang="en-US" sz="3200" b="1" dirty="0" err="1"/>
              <a:t>socket_type</a:t>
            </a:r>
            <a:r>
              <a:rPr lang="en-US" sz="3200" b="1" dirty="0"/>
              <a:t>, protocol=0)</a:t>
            </a:r>
          </a:p>
        </p:txBody>
      </p:sp>
      <p:cxnSp>
        <p:nvCxnSpPr>
          <p:cNvPr id="8" name="Straight Connector 7">
            <a:extLst>
              <a:ext uri="{FF2B5EF4-FFF2-40B4-BE49-F238E27FC236}">
                <a16:creationId xmlns:a16="http://schemas.microsoft.com/office/drawing/2014/main" xmlns="" id="{2ED64153-A77B-47AC-8E1F-A6201FF00D55}"/>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0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53FE00F-2950-41E5-B421-6B5599974E44}"/>
              </a:ext>
            </a:extLst>
          </p:cNvPr>
          <p:cNvSpPr txBox="1"/>
          <p:nvPr/>
        </p:nvSpPr>
        <p:spPr>
          <a:xfrm>
            <a:off x="879304" y="376807"/>
            <a:ext cx="6096000" cy="758669"/>
          </a:xfrm>
          <a:prstGeom prst="rect">
            <a:avLst/>
          </a:prstGeom>
          <a:noFill/>
        </p:spPr>
        <p:txBody>
          <a:bodyPr wrap="square">
            <a:spAutoFit/>
          </a:bodyPr>
          <a:lstStyle/>
          <a:p>
            <a:pPr>
              <a:lnSpc>
                <a:spcPct val="90000"/>
              </a:lnSpc>
              <a:spcBef>
                <a:spcPct val="0"/>
              </a:spcBef>
            </a:pPr>
            <a:r>
              <a:rPr lang="en-US" sz="4800" dirty="0">
                <a:latin typeface="Book Antiqua" panose="02040602050305030304" pitchFamily="18" charset="0"/>
                <a:ea typeface="+mj-ea"/>
                <a:cs typeface="+mj-cs"/>
              </a:rPr>
              <a:t>Network sockets</a:t>
            </a:r>
          </a:p>
        </p:txBody>
      </p:sp>
      <p:cxnSp>
        <p:nvCxnSpPr>
          <p:cNvPr id="6" name="Straight Connector 5">
            <a:extLst>
              <a:ext uri="{FF2B5EF4-FFF2-40B4-BE49-F238E27FC236}">
                <a16:creationId xmlns:a16="http://schemas.microsoft.com/office/drawing/2014/main" xmlns="" id="{43639972-5DC1-4F8C-9B8D-1DAC8ECCC134}"/>
              </a:ext>
            </a:extLst>
          </p:cNvPr>
          <p:cNvCxnSpPr/>
          <p:nvPr/>
        </p:nvCxnSpPr>
        <p:spPr>
          <a:xfrm>
            <a:off x="560961" y="1303406"/>
            <a:ext cx="9304986"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xmlns="" id="{3617506E-F085-49E3-B0BF-C9CAF2B4CD3A}"/>
              </a:ext>
            </a:extLst>
          </p:cNvPr>
          <p:cNvSpPr txBox="1"/>
          <p:nvPr/>
        </p:nvSpPr>
        <p:spPr>
          <a:xfrm>
            <a:off x="879304" y="2745929"/>
            <a:ext cx="10992879" cy="2795958"/>
          </a:xfrm>
          <a:prstGeom prst="rect">
            <a:avLst/>
          </a:prstGeom>
          <a:noFill/>
        </p:spPr>
        <p:txBody>
          <a:bodyPr wrap="square">
            <a:spAutoFit/>
          </a:bodyPr>
          <a:lstStyle/>
          <a:p>
            <a:pPr marL="342900" indent="-342900" algn="just">
              <a:buFont typeface="Arial" panose="020B0604020202020204" pitchFamily="34" charset="0"/>
              <a:buChar char="•"/>
            </a:pPr>
            <a:r>
              <a:rPr lang="en-US" sz="2400" b="0" i="0" dirty="0">
                <a:solidFill>
                  <a:srgbClr val="000000"/>
                </a:solidFill>
                <a:effectLst/>
                <a:latin typeface="Times" panose="02020603050405020304" pitchFamily="18" charset="0"/>
                <a:cs typeface="Times" panose="02020603050405020304" pitchFamily="18" charset="0"/>
              </a:rPr>
              <a:t>To import the socket library and make a simple socket. </a:t>
            </a:r>
          </a:p>
          <a:p>
            <a:pPr marL="342900" indent="-342900" algn="just">
              <a:buFont typeface="Arial" panose="020B0604020202020204" pitchFamily="34" charset="0"/>
              <a:buChar char="•"/>
            </a:pPr>
            <a:r>
              <a:rPr lang="en-US" sz="2400" b="0" i="0" dirty="0">
                <a:solidFill>
                  <a:srgbClr val="000000"/>
                </a:solidFill>
                <a:effectLst/>
                <a:latin typeface="Times" panose="02020603050405020304" pitchFamily="18" charset="0"/>
                <a:cs typeface="Times" panose="02020603050405020304" pitchFamily="18" charset="0"/>
              </a:rPr>
              <a:t>Following are the different parameters used while making socket </a:t>
            </a:r>
          </a:p>
          <a:p>
            <a:pPr algn="just"/>
            <a:endParaRPr lang="en-US" sz="2400" b="0" i="0" dirty="0">
              <a:solidFill>
                <a:srgbClr val="000000"/>
              </a:solidFill>
              <a:effectLst/>
              <a:latin typeface="Times" panose="02020603050405020304" pitchFamily="18" charset="0"/>
              <a:cs typeface="Times" panose="02020603050405020304" pitchFamily="18" charset="0"/>
            </a:endParaRPr>
          </a:p>
          <a:p>
            <a:pPr marL="342900" indent="-342900" algn="just">
              <a:lnSpc>
                <a:spcPct val="150000"/>
              </a:lnSpc>
              <a:buFont typeface="Wingdings" panose="05000000000000000000" pitchFamily="2" charset="2"/>
              <a:buChar char="Ø"/>
            </a:pPr>
            <a:r>
              <a:rPr lang="en-US" sz="2400" b="1" i="0" dirty="0" err="1">
                <a:solidFill>
                  <a:srgbClr val="000000"/>
                </a:solidFill>
                <a:effectLst/>
                <a:latin typeface="Times" panose="02020603050405020304" pitchFamily="18" charset="0"/>
                <a:cs typeface="Times" panose="02020603050405020304" pitchFamily="18" charset="0"/>
              </a:rPr>
              <a:t>socket_family</a:t>
            </a:r>
            <a:r>
              <a:rPr lang="en-US" sz="2400" b="0" i="0" dirty="0">
                <a:solidFill>
                  <a:srgbClr val="000000"/>
                </a:solidFill>
                <a:effectLst/>
                <a:latin typeface="Times" panose="02020603050405020304" pitchFamily="18" charset="0"/>
                <a:cs typeface="Times" panose="02020603050405020304" pitchFamily="18" charset="0"/>
              </a:rPr>
              <a:t> − This is either AF_UNIX or AF_INET.</a:t>
            </a:r>
          </a:p>
          <a:p>
            <a:pPr marL="342900" indent="-342900" algn="just">
              <a:lnSpc>
                <a:spcPct val="150000"/>
              </a:lnSpc>
              <a:buFont typeface="Wingdings" panose="05000000000000000000" pitchFamily="2" charset="2"/>
              <a:buChar char="Ø"/>
            </a:pPr>
            <a:r>
              <a:rPr lang="en-US" sz="2400" b="1" i="0" dirty="0" err="1">
                <a:solidFill>
                  <a:srgbClr val="000000"/>
                </a:solidFill>
                <a:effectLst/>
                <a:latin typeface="Times" panose="02020603050405020304" pitchFamily="18" charset="0"/>
                <a:cs typeface="Times" panose="02020603050405020304" pitchFamily="18" charset="0"/>
              </a:rPr>
              <a:t>socket_type</a:t>
            </a:r>
            <a:r>
              <a:rPr lang="en-US" sz="2400" b="0" i="0" dirty="0">
                <a:solidFill>
                  <a:srgbClr val="000000"/>
                </a:solidFill>
                <a:effectLst/>
                <a:latin typeface="Times" panose="02020603050405020304" pitchFamily="18" charset="0"/>
                <a:cs typeface="Times" panose="02020603050405020304" pitchFamily="18" charset="0"/>
              </a:rPr>
              <a:t> − This is either SOCK_STREAM or SOCK_DGRAM.</a:t>
            </a:r>
          </a:p>
          <a:p>
            <a:pPr marL="342900" indent="-342900" algn="just">
              <a:lnSpc>
                <a:spcPct val="150000"/>
              </a:lnSpc>
              <a:buFont typeface="Wingdings" panose="05000000000000000000" pitchFamily="2" charset="2"/>
              <a:buChar char="Ø"/>
            </a:pPr>
            <a:r>
              <a:rPr lang="en-US" sz="2400" b="1" i="0" dirty="0">
                <a:solidFill>
                  <a:srgbClr val="000000"/>
                </a:solidFill>
                <a:effectLst/>
                <a:latin typeface="Times" panose="02020603050405020304" pitchFamily="18" charset="0"/>
                <a:cs typeface="Times" panose="02020603050405020304" pitchFamily="18" charset="0"/>
              </a:rPr>
              <a:t>protocol</a:t>
            </a:r>
            <a:r>
              <a:rPr lang="en-US" sz="2400" b="0" i="0" dirty="0">
                <a:solidFill>
                  <a:srgbClr val="000000"/>
                </a:solidFill>
                <a:effectLst/>
                <a:latin typeface="Times" panose="02020603050405020304" pitchFamily="18" charset="0"/>
                <a:cs typeface="Times" panose="02020603050405020304" pitchFamily="18" charset="0"/>
              </a:rPr>
              <a:t> − This is usually left out, defaulting to 0.</a:t>
            </a:r>
          </a:p>
        </p:txBody>
      </p:sp>
      <p:sp>
        <p:nvSpPr>
          <p:cNvPr id="10" name="TextBox 9">
            <a:extLst>
              <a:ext uri="{FF2B5EF4-FFF2-40B4-BE49-F238E27FC236}">
                <a16:creationId xmlns:a16="http://schemas.microsoft.com/office/drawing/2014/main" xmlns="" id="{8BFAD82B-92C0-44BA-93CC-EE8D73777069}"/>
              </a:ext>
            </a:extLst>
          </p:cNvPr>
          <p:cNvSpPr txBox="1"/>
          <p:nvPr/>
        </p:nvSpPr>
        <p:spPr>
          <a:xfrm>
            <a:off x="385010" y="1820815"/>
            <a:ext cx="11374363" cy="584775"/>
          </a:xfrm>
          <a:prstGeom prst="rect">
            <a:avLst/>
          </a:prstGeom>
          <a:noFill/>
        </p:spPr>
        <p:txBody>
          <a:bodyPr wrap="square">
            <a:spAutoFit/>
          </a:bodyPr>
          <a:lstStyle/>
          <a:p>
            <a:pPr algn="ctr"/>
            <a:r>
              <a:rPr lang="en-US" sz="3200" b="1" dirty="0"/>
              <a:t>s = </a:t>
            </a:r>
            <a:r>
              <a:rPr lang="en-US" sz="3200" b="1" dirty="0" err="1"/>
              <a:t>socket.socket</a:t>
            </a:r>
            <a:r>
              <a:rPr lang="en-US" sz="3200" b="1" dirty="0"/>
              <a:t> (</a:t>
            </a:r>
            <a:r>
              <a:rPr lang="en-US" sz="3200" b="1" dirty="0" err="1"/>
              <a:t>socket_family</a:t>
            </a:r>
            <a:r>
              <a:rPr lang="en-US" sz="3200" b="1" dirty="0"/>
              <a:t>, </a:t>
            </a:r>
            <a:r>
              <a:rPr lang="en-US" sz="3200" b="1" dirty="0" err="1"/>
              <a:t>socket_type</a:t>
            </a:r>
            <a:r>
              <a:rPr lang="en-US" sz="3200" b="1" dirty="0"/>
              <a:t>, protocol=0)</a:t>
            </a:r>
          </a:p>
        </p:txBody>
      </p:sp>
    </p:spTree>
    <p:extLst>
      <p:ext uri="{BB962C8B-B14F-4D97-AF65-F5344CB8AC3E}">
        <p14:creationId xmlns:p14="http://schemas.microsoft.com/office/powerpoint/2010/main" val="3388764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16618</TotalTime>
  <Words>1039</Words>
  <Application>Microsoft Office PowerPoint</Application>
  <PresentationFormat>Widescreen</PresentationFormat>
  <Paragraphs>175</Paragraphs>
  <Slides>34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34</vt:i4>
      </vt:variant>
    </vt:vector>
  </HeadingPairs>
  <TitlesOfParts>
    <vt:vector size="43" baseType="lpstr">
      <vt:lpstr>Arial</vt:lpstr>
      <vt:lpstr>Book Antiqua</vt:lpstr>
      <vt:lpstr>Calibri</vt:lpstr>
      <vt:lpstr>Calibri Light</vt:lpstr>
      <vt:lpstr>system-ui</vt:lpstr>
      <vt:lpstr>Times</vt:lpstr>
      <vt:lpstr>Wingdings</vt:lpstr>
      <vt:lpstr>Office Theme</vt:lpstr>
      <vt:lpstr>1_Office Theme</vt:lpstr>
      <vt:lpstr>Network Programming in Python</vt:lpstr>
      <vt:lpstr>PowerPoint Presentation</vt:lpstr>
      <vt:lpstr>PowerPoint Presentation</vt:lpstr>
      <vt:lpstr>Socket functions </vt:lpstr>
      <vt:lpstr>Socket functions </vt:lpstr>
      <vt:lpstr>Socket functions </vt:lpstr>
      <vt:lpstr>Socket functions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“UDP Client – Server” Example</vt:lpstr>
      <vt:lpstr>UDP Client – Server Examples.</vt:lpstr>
      <vt:lpstr>Chat Client Server</vt:lpstr>
      <vt:lpstr>Time and date Server</vt:lpstr>
      <vt:lpstr>Calculator Server (HW)</vt:lpstr>
      <vt:lpstr>PowerPoint Presentation</vt:lpstr>
      <vt:lpstr> “TCP Client – Server” Example</vt:lpstr>
      <vt:lpstr>PowerPoint Presentation</vt:lpstr>
      <vt:lpstr>TCP Example (HW)</vt:lpstr>
      <vt:lpstr>DNS servers and records. What is DNS</vt:lpstr>
      <vt:lpstr>What is a DNS record?</vt:lpstr>
      <vt:lpstr>What are the most common types of DNS record?</vt:lpstr>
      <vt:lpstr>Programming DNS records Examples</vt:lpstr>
      <vt:lpstr>DNS 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Programming</dc:title>
  <dc:creator>User</dc:creator>
  <cp:lastModifiedBy>Maram Bani Younes</cp:lastModifiedBy>
  <cp:revision>21</cp:revision>
  <dcterms:created xsi:type="dcterms:W3CDTF">2022-04-17T13:14:35Z</dcterms:created>
  <dcterms:modified xsi:type="dcterms:W3CDTF">2022-05-17T20:56:09Z</dcterms:modified>
</cp:coreProperties>
</file>